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sldIdLst>
    <p:sldId id="258" r:id="rId5"/>
    <p:sldId id="267" r:id="rId6"/>
    <p:sldId id="268" r:id="rId7"/>
    <p:sldId id="271" r:id="rId8"/>
    <p:sldId id="273" r:id="rId9"/>
    <p:sldId id="272" r:id="rId10"/>
    <p:sldId id="285" r:id="rId11"/>
    <p:sldId id="274" r:id="rId12"/>
    <p:sldId id="275" r:id="rId13"/>
    <p:sldId id="276" r:id="rId14"/>
    <p:sldId id="277" r:id="rId15"/>
    <p:sldId id="286" r:id="rId16"/>
    <p:sldId id="28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8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92AA5-3240-4AEF-889A-A3344753E8BC}" type="doc">
      <dgm:prSet loTypeId="urn:microsoft.com/office/officeart/2011/layout/HexagonRadial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bs-Latn-BA"/>
        </a:p>
      </dgm:t>
    </dgm:pt>
    <dgm:pt modelId="{F86C2851-4A7D-4FB1-B3A4-BE1756CE9372}">
      <dgm:prSet phldrT="[Text]" custT="1"/>
      <dgm:spPr/>
      <dgm:t>
        <a:bodyPr/>
        <a:lstStyle/>
        <a:p>
          <a:r>
            <a:rPr lang="en-US" sz="2000" dirty="0"/>
            <a:t>3 </a:t>
          </a:r>
          <a:r>
            <a:rPr lang="en-US" sz="2000" dirty="0" err="1"/>
            <a:t>Skupštine</a:t>
          </a:r>
          <a:endParaRPr lang="bs-Latn-BA" sz="2000" dirty="0"/>
        </a:p>
      </dgm:t>
    </dgm:pt>
    <dgm:pt modelId="{59E3C8BA-5184-458E-B458-47F68F77CD2A}" type="parTrans" cxnId="{EF29B92A-63D1-44AA-9AA7-99485C6A010C}">
      <dgm:prSet/>
      <dgm:spPr/>
      <dgm:t>
        <a:bodyPr/>
        <a:lstStyle/>
        <a:p>
          <a:endParaRPr lang="bs-Latn-BA"/>
        </a:p>
      </dgm:t>
    </dgm:pt>
    <dgm:pt modelId="{7E6FB150-A3F4-4848-A6D0-3BC9BB24735A}" type="sibTrans" cxnId="{EF29B92A-63D1-44AA-9AA7-99485C6A010C}">
      <dgm:prSet/>
      <dgm:spPr/>
      <dgm:t>
        <a:bodyPr/>
        <a:lstStyle/>
        <a:p>
          <a:endParaRPr lang="bs-Latn-BA"/>
        </a:p>
      </dgm:t>
    </dgm:pt>
    <dgm:pt modelId="{B1515F15-7225-4BA3-BD31-8668FAD8B8FC}">
      <dgm:prSet phldrT="[Text]" custT="1"/>
      <dgm:spPr/>
      <dgm:t>
        <a:bodyPr/>
        <a:lstStyle/>
        <a:p>
          <a:r>
            <a:rPr lang="en-US" sz="1600" dirty="0"/>
            <a:t>20 </a:t>
          </a:r>
          <a:r>
            <a:rPr lang="en-US" sz="1600" dirty="0" err="1"/>
            <a:t>sjednica</a:t>
          </a:r>
          <a:r>
            <a:rPr lang="en-US" sz="1600" dirty="0"/>
            <a:t> </a:t>
          </a:r>
          <a:r>
            <a:rPr lang="en-US" sz="1600" dirty="0" err="1"/>
            <a:t>Upravnog</a:t>
          </a:r>
          <a:r>
            <a:rPr lang="en-US" sz="1600" dirty="0"/>
            <a:t> </a:t>
          </a:r>
          <a:r>
            <a:rPr lang="en-US" sz="1600" dirty="0" err="1"/>
            <a:t>odbora</a:t>
          </a:r>
          <a:endParaRPr lang="bs-Latn-BA" sz="1600" dirty="0"/>
        </a:p>
      </dgm:t>
    </dgm:pt>
    <dgm:pt modelId="{90512999-5991-4490-83B8-CFEF13FE2BE7}" type="parTrans" cxnId="{7BF1D10A-5D47-4CB0-AADB-54B14F542038}">
      <dgm:prSet/>
      <dgm:spPr/>
      <dgm:t>
        <a:bodyPr/>
        <a:lstStyle/>
        <a:p>
          <a:endParaRPr lang="bs-Latn-BA"/>
        </a:p>
      </dgm:t>
    </dgm:pt>
    <dgm:pt modelId="{AB0301E5-D919-4B05-9126-EE866C17F39E}" type="sibTrans" cxnId="{7BF1D10A-5D47-4CB0-AADB-54B14F542038}">
      <dgm:prSet/>
      <dgm:spPr/>
      <dgm:t>
        <a:bodyPr/>
        <a:lstStyle/>
        <a:p>
          <a:endParaRPr lang="bs-Latn-BA"/>
        </a:p>
      </dgm:t>
    </dgm:pt>
    <dgm:pt modelId="{D04E26B4-E07D-4FD9-85FE-9D27204F5EEC}">
      <dgm:prSet phldrT="[Text]" custT="1"/>
      <dgm:spPr/>
      <dgm:t>
        <a:bodyPr/>
        <a:lstStyle/>
        <a:p>
          <a:r>
            <a:rPr lang="en-US" sz="1600" dirty="0"/>
            <a:t>4 </a:t>
          </a:r>
          <a:r>
            <a:rPr lang="en-US" sz="1600" dirty="0" err="1"/>
            <a:t>sjednice</a:t>
          </a:r>
          <a:r>
            <a:rPr lang="en-US" sz="1600" dirty="0"/>
            <a:t> </a:t>
          </a:r>
          <a:r>
            <a:rPr lang="en-US" sz="1600" dirty="0" err="1"/>
            <a:t>Nadzornog</a:t>
          </a:r>
          <a:r>
            <a:rPr lang="en-US" sz="1600" dirty="0"/>
            <a:t> </a:t>
          </a:r>
          <a:r>
            <a:rPr lang="en-US" sz="1600" dirty="0" err="1"/>
            <a:t>odbora</a:t>
          </a:r>
          <a:endParaRPr lang="bs-Latn-BA" sz="1400" dirty="0"/>
        </a:p>
      </dgm:t>
    </dgm:pt>
    <dgm:pt modelId="{C20BF7C4-135C-496C-B5D6-C312CF14E3CC}" type="parTrans" cxnId="{F3164E02-AD60-4CF7-B1E2-D9EF7C342D81}">
      <dgm:prSet/>
      <dgm:spPr/>
      <dgm:t>
        <a:bodyPr/>
        <a:lstStyle/>
        <a:p>
          <a:endParaRPr lang="bs-Latn-BA"/>
        </a:p>
      </dgm:t>
    </dgm:pt>
    <dgm:pt modelId="{A2C72B40-9F19-43D5-B133-FB8650974508}" type="sibTrans" cxnId="{F3164E02-AD60-4CF7-B1E2-D9EF7C342D81}">
      <dgm:prSet/>
      <dgm:spPr/>
      <dgm:t>
        <a:bodyPr/>
        <a:lstStyle/>
        <a:p>
          <a:endParaRPr lang="bs-Latn-BA"/>
        </a:p>
      </dgm:t>
    </dgm:pt>
    <dgm:pt modelId="{1BC6F582-0B65-4192-8C8A-F0B68C81CECB}">
      <dgm:prSet phldrT="[Text]" custT="1"/>
      <dgm:spPr/>
      <dgm:t>
        <a:bodyPr/>
        <a:lstStyle/>
        <a:p>
          <a:r>
            <a:rPr lang="en-US" sz="1600" dirty="0" err="1"/>
            <a:t>Nekoliko</a:t>
          </a:r>
          <a:r>
            <a:rPr lang="en-US" sz="1600" dirty="0"/>
            <a:t> </a:t>
          </a:r>
          <a:r>
            <a:rPr lang="en-US" sz="1600" dirty="0" err="1"/>
            <a:t>obuka</a:t>
          </a:r>
          <a:r>
            <a:rPr lang="en-US" sz="1600" dirty="0"/>
            <a:t> </a:t>
          </a:r>
          <a:r>
            <a:rPr lang="en-US" sz="1600" dirty="0" err="1"/>
            <a:t>na</a:t>
          </a:r>
          <a:r>
            <a:rPr lang="en-US" sz="1600" dirty="0"/>
            <a:t> </a:t>
          </a:r>
          <a:r>
            <a:rPr lang="en-US" sz="1600" dirty="0" err="1"/>
            <a:t>razne</a:t>
          </a:r>
          <a:r>
            <a:rPr lang="en-US" sz="1600" dirty="0"/>
            <a:t> </a:t>
          </a:r>
          <a:r>
            <a:rPr lang="en-US" sz="1600" dirty="0" err="1"/>
            <a:t>teme</a:t>
          </a:r>
          <a:endParaRPr lang="bs-Latn-BA" sz="1600" dirty="0"/>
        </a:p>
      </dgm:t>
    </dgm:pt>
    <dgm:pt modelId="{7AAF5AB2-217B-472A-A6DA-333A016DDBA7}" type="parTrans" cxnId="{E91C3ECF-1A63-455D-84C4-5E8A587499A7}">
      <dgm:prSet/>
      <dgm:spPr/>
      <dgm:t>
        <a:bodyPr/>
        <a:lstStyle/>
        <a:p>
          <a:endParaRPr lang="bs-Latn-BA"/>
        </a:p>
      </dgm:t>
    </dgm:pt>
    <dgm:pt modelId="{849566A5-B0D7-4A7C-BD26-F0048A59E6DB}" type="sibTrans" cxnId="{E91C3ECF-1A63-455D-84C4-5E8A587499A7}">
      <dgm:prSet/>
      <dgm:spPr/>
      <dgm:t>
        <a:bodyPr/>
        <a:lstStyle/>
        <a:p>
          <a:endParaRPr lang="bs-Latn-BA"/>
        </a:p>
      </dgm:t>
    </dgm:pt>
    <dgm:pt modelId="{CCFBF940-7F31-4EFC-9607-115744B1FAC5}">
      <dgm:prSet phldrT="[Text]" custT="1"/>
      <dgm:spPr/>
      <dgm:t>
        <a:bodyPr/>
        <a:lstStyle/>
        <a:p>
          <a:r>
            <a:rPr lang="en-US" sz="1400" dirty="0" err="1"/>
            <a:t>Više</a:t>
          </a:r>
          <a:r>
            <a:rPr lang="en-US" sz="1400" dirty="0"/>
            <a:t> </a:t>
          </a:r>
          <a:r>
            <a:rPr lang="en-US" sz="1400" dirty="0" err="1"/>
            <a:t>sastanaka</a:t>
          </a:r>
          <a:r>
            <a:rPr lang="en-US" sz="1400" dirty="0"/>
            <a:t> </a:t>
          </a:r>
          <a:r>
            <a:rPr lang="en-US" sz="1400" dirty="0" err="1"/>
            <a:t>stručnih</a:t>
          </a:r>
          <a:r>
            <a:rPr lang="en-US" sz="1400" dirty="0"/>
            <a:t> </a:t>
          </a:r>
          <a:r>
            <a:rPr lang="en-US" sz="1400" dirty="0" err="1"/>
            <a:t>timova</a:t>
          </a:r>
          <a:r>
            <a:rPr lang="en-US" sz="1400" dirty="0"/>
            <a:t> </a:t>
          </a:r>
          <a:r>
            <a:rPr lang="en-US" sz="1400" dirty="0" err="1"/>
            <a:t>i</a:t>
          </a:r>
          <a:r>
            <a:rPr lang="en-US" sz="1400" dirty="0"/>
            <a:t> </a:t>
          </a:r>
          <a:r>
            <a:rPr lang="en-US" sz="1400" dirty="0" err="1"/>
            <a:t>radnih</a:t>
          </a:r>
          <a:r>
            <a:rPr lang="en-US" sz="1400" dirty="0"/>
            <a:t> </a:t>
          </a:r>
          <a:r>
            <a:rPr lang="en-US" sz="1400" dirty="0" err="1"/>
            <a:t>grupa</a:t>
          </a:r>
          <a:endParaRPr lang="bs-Latn-BA" sz="1400" dirty="0"/>
        </a:p>
      </dgm:t>
    </dgm:pt>
    <dgm:pt modelId="{08BEA186-DD35-4580-BC16-5FE6D96B04C1}" type="parTrans" cxnId="{C225BD55-1EDF-4032-AD97-F46ACDB5D098}">
      <dgm:prSet/>
      <dgm:spPr/>
      <dgm:t>
        <a:bodyPr/>
        <a:lstStyle/>
        <a:p>
          <a:endParaRPr lang="bs-Latn-BA"/>
        </a:p>
      </dgm:t>
    </dgm:pt>
    <dgm:pt modelId="{8B98136C-9925-47D8-AF43-63C323EE79F6}" type="sibTrans" cxnId="{C225BD55-1EDF-4032-AD97-F46ACDB5D098}">
      <dgm:prSet/>
      <dgm:spPr/>
      <dgm:t>
        <a:bodyPr/>
        <a:lstStyle/>
        <a:p>
          <a:endParaRPr lang="bs-Latn-BA"/>
        </a:p>
      </dgm:t>
    </dgm:pt>
    <dgm:pt modelId="{5206FD2D-4655-44BA-9799-AEDD56E9BCAA}">
      <dgm:prSet phldrT="[Text]" custT="1"/>
      <dgm:spPr/>
      <dgm:t>
        <a:bodyPr/>
        <a:lstStyle/>
        <a:p>
          <a:r>
            <a:rPr lang="en-US" sz="1800" dirty="0"/>
            <a:t>20 </a:t>
          </a:r>
          <a:r>
            <a:rPr lang="en-US" sz="1800" dirty="0" err="1"/>
            <a:t>radionica</a:t>
          </a:r>
          <a:endParaRPr lang="bs-Latn-BA" sz="1800" dirty="0"/>
        </a:p>
      </dgm:t>
    </dgm:pt>
    <dgm:pt modelId="{921DD25C-69AE-41A1-AD6A-411C2E266225}" type="parTrans" cxnId="{85B199F1-4C6C-45B5-A243-4A4144400C06}">
      <dgm:prSet/>
      <dgm:spPr/>
      <dgm:t>
        <a:bodyPr/>
        <a:lstStyle/>
        <a:p>
          <a:endParaRPr lang="bs-Latn-BA"/>
        </a:p>
      </dgm:t>
    </dgm:pt>
    <dgm:pt modelId="{3CE04995-029C-4F6E-A728-60BA746C8A9B}" type="sibTrans" cxnId="{85B199F1-4C6C-45B5-A243-4A4144400C06}">
      <dgm:prSet/>
      <dgm:spPr/>
      <dgm:t>
        <a:bodyPr/>
        <a:lstStyle/>
        <a:p>
          <a:endParaRPr lang="bs-Latn-BA"/>
        </a:p>
      </dgm:t>
    </dgm:pt>
    <dgm:pt modelId="{DF6E9621-D128-424A-9D9E-43ADBF5984EC}">
      <dgm:prSet phldrT="[Text]" custT="1"/>
      <dgm:spPr/>
      <dgm:t>
        <a:bodyPr/>
        <a:lstStyle/>
        <a:p>
          <a:r>
            <a:rPr lang="en-US" sz="1200" dirty="0"/>
            <a:t>4 </a:t>
          </a:r>
          <a:r>
            <a:rPr lang="en-US" sz="1200" dirty="0" err="1"/>
            <a:t>tematske</a:t>
          </a:r>
          <a:r>
            <a:rPr lang="en-US" sz="1200" dirty="0"/>
            <a:t> </a:t>
          </a:r>
          <a:r>
            <a:rPr lang="en-US" sz="1200" dirty="0" err="1"/>
            <a:t>konferencije</a:t>
          </a:r>
          <a:endParaRPr lang="bs-Latn-BA" sz="1200" dirty="0"/>
        </a:p>
      </dgm:t>
    </dgm:pt>
    <dgm:pt modelId="{80013B4D-59CF-4892-BF8B-C63B52D6294D}" type="parTrans" cxnId="{A2AF201A-C8C8-4122-AC91-6FD7120FFA62}">
      <dgm:prSet/>
      <dgm:spPr/>
      <dgm:t>
        <a:bodyPr/>
        <a:lstStyle/>
        <a:p>
          <a:endParaRPr lang="bs-Latn-BA"/>
        </a:p>
      </dgm:t>
    </dgm:pt>
    <dgm:pt modelId="{E114EC33-3677-451C-A1D1-F79A2692EC61}" type="sibTrans" cxnId="{A2AF201A-C8C8-4122-AC91-6FD7120FFA62}">
      <dgm:prSet/>
      <dgm:spPr/>
      <dgm:t>
        <a:bodyPr/>
        <a:lstStyle/>
        <a:p>
          <a:endParaRPr lang="bs-Latn-BA"/>
        </a:p>
      </dgm:t>
    </dgm:pt>
    <dgm:pt modelId="{E49BF5F6-9AAA-4599-832A-6CA8550EC1F6}" type="pres">
      <dgm:prSet presAssocID="{49392AA5-3240-4AEF-889A-A3344753E8B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928863A-A67C-4576-BCBB-E3D984301502}" type="pres">
      <dgm:prSet presAssocID="{F86C2851-4A7D-4FB1-B3A4-BE1756CE9372}" presName="Parent" presStyleLbl="node0" presStyleIdx="0" presStyleCnt="1">
        <dgm:presLayoutVars>
          <dgm:chMax val="6"/>
          <dgm:chPref val="6"/>
        </dgm:presLayoutVars>
      </dgm:prSet>
      <dgm:spPr/>
    </dgm:pt>
    <dgm:pt modelId="{E1B7D7C9-A5B0-4668-810E-37D0BC7200BC}" type="pres">
      <dgm:prSet presAssocID="{B1515F15-7225-4BA3-BD31-8668FAD8B8FC}" presName="Accent1" presStyleCnt="0"/>
      <dgm:spPr/>
    </dgm:pt>
    <dgm:pt modelId="{65448B29-B4E8-42D1-81A2-C46D5382F6D8}" type="pres">
      <dgm:prSet presAssocID="{B1515F15-7225-4BA3-BD31-8668FAD8B8FC}" presName="Accent" presStyleLbl="bgShp" presStyleIdx="0" presStyleCnt="6"/>
      <dgm:spPr/>
    </dgm:pt>
    <dgm:pt modelId="{65F8F2BD-2ED9-45A9-9DE0-16133D376BD4}" type="pres">
      <dgm:prSet presAssocID="{B1515F15-7225-4BA3-BD31-8668FAD8B8F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CED671C-2E4B-45A8-9A63-C8E7E4F1578D}" type="pres">
      <dgm:prSet presAssocID="{D04E26B4-E07D-4FD9-85FE-9D27204F5EEC}" presName="Accent2" presStyleCnt="0"/>
      <dgm:spPr/>
    </dgm:pt>
    <dgm:pt modelId="{04E61167-3A4C-411C-9705-7DA60EFA5B47}" type="pres">
      <dgm:prSet presAssocID="{D04E26B4-E07D-4FD9-85FE-9D27204F5EEC}" presName="Accent" presStyleLbl="bgShp" presStyleIdx="1" presStyleCnt="6"/>
      <dgm:spPr/>
    </dgm:pt>
    <dgm:pt modelId="{CD4400CD-9E93-4A61-AD2E-428A621D3C25}" type="pres">
      <dgm:prSet presAssocID="{D04E26B4-E07D-4FD9-85FE-9D27204F5EEC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78242826-F017-45D6-A5A4-D975E121ECC2}" type="pres">
      <dgm:prSet presAssocID="{1BC6F582-0B65-4192-8C8A-F0B68C81CECB}" presName="Accent3" presStyleCnt="0"/>
      <dgm:spPr/>
    </dgm:pt>
    <dgm:pt modelId="{0C24FA62-EF99-43F4-88F0-BE27B36D29DB}" type="pres">
      <dgm:prSet presAssocID="{1BC6F582-0B65-4192-8C8A-F0B68C81CECB}" presName="Accent" presStyleLbl="bgShp" presStyleIdx="2" presStyleCnt="6"/>
      <dgm:spPr/>
    </dgm:pt>
    <dgm:pt modelId="{B3CA5BC1-E93A-4052-95C0-79BCC029370A}" type="pres">
      <dgm:prSet presAssocID="{1BC6F582-0B65-4192-8C8A-F0B68C81CEC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8924458-A21C-4BB2-9091-4F649755DD6B}" type="pres">
      <dgm:prSet presAssocID="{CCFBF940-7F31-4EFC-9607-115744B1FAC5}" presName="Accent4" presStyleCnt="0"/>
      <dgm:spPr/>
    </dgm:pt>
    <dgm:pt modelId="{C115446A-0F92-4B17-A2EA-92FDC6205701}" type="pres">
      <dgm:prSet presAssocID="{CCFBF940-7F31-4EFC-9607-115744B1FAC5}" presName="Accent" presStyleLbl="bgShp" presStyleIdx="3" presStyleCnt="6"/>
      <dgm:spPr/>
    </dgm:pt>
    <dgm:pt modelId="{E5C5F35E-274F-455B-BC41-D3F48D578F12}" type="pres">
      <dgm:prSet presAssocID="{CCFBF940-7F31-4EFC-9607-115744B1FAC5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005EB34D-1F8F-46F6-9261-21F315708C28}" type="pres">
      <dgm:prSet presAssocID="{5206FD2D-4655-44BA-9799-AEDD56E9BCAA}" presName="Accent5" presStyleCnt="0"/>
      <dgm:spPr/>
    </dgm:pt>
    <dgm:pt modelId="{E8CACA7C-9E63-4C6A-BB8B-60FE4DDFCCAF}" type="pres">
      <dgm:prSet presAssocID="{5206FD2D-4655-44BA-9799-AEDD56E9BCAA}" presName="Accent" presStyleLbl="bgShp" presStyleIdx="4" presStyleCnt="6"/>
      <dgm:spPr/>
    </dgm:pt>
    <dgm:pt modelId="{88867578-880E-492C-A1B4-2B5EE8F4F8BC}" type="pres">
      <dgm:prSet presAssocID="{5206FD2D-4655-44BA-9799-AEDD56E9BCAA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4DC118B3-345E-4E58-84F0-791415F0396D}" type="pres">
      <dgm:prSet presAssocID="{DF6E9621-D128-424A-9D9E-43ADBF5984EC}" presName="Accent6" presStyleCnt="0"/>
      <dgm:spPr/>
    </dgm:pt>
    <dgm:pt modelId="{9AC0D62A-5BA7-4C16-9799-D534E82488D5}" type="pres">
      <dgm:prSet presAssocID="{DF6E9621-D128-424A-9D9E-43ADBF5984EC}" presName="Accent" presStyleLbl="bgShp" presStyleIdx="5" presStyleCnt="6"/>
      <dgm:spPr/>
    </dgm:pt>
    <dgm:pt modelId="{A0088B23-B1EA-43F0-9865-E3DE31E0E548}" type="pres">
      <dgm:prSet presAssocID="{DF6E9621-D128-424A-9D9E-43ADBF5984EC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F3164E02-AD60-4CF7-B1E2-D9EF7C342D81}" srcId="{F86C2851-4A7D-4FB1-B3A4-BE1756CE9372}" destId="{D04E26B4-E07D-4FD9-85FE-9D27204F5EEC}" srcOrd="1" destOrd="0" parTransId="{C20BF7C4-135C-496C-B5D6-C312CF14E3CC}" sibTransId="{A2C72B40-9F19-43D5-B133-FB8650974508}"/>
    <dgm:cxn modelId="{7BF1D10A-5D47-4CB0-AADB-54B14F542038}" srcId="{F86C2851-4A7D-4FB1-B3A4-BE1756CE9372}" destId="{B1515F15-7225-4BA3-BD31-8668FAD8B8FC}" srcOrd="0" destOrd="0" parTransId="{90512999-5991-4490-83B8-CFEF13FE2BE7}" sibTransId="{AB0301E5-D919-4B05-9126-EE866C17F39E}"/>
    <dgm:cxn modelId="{A2AF201A-C8C8-4122-AC91-6FD7120FFA62}" srcId="{F86C2851-4A7D-4FB1-B3A4-BE1756CE9372}" destId="{DF6E9621-D128-424A-9D9E-43ADBF5984EC}" srcOrd="5" destOrd="0" parTransId="{80013B4D-59CF-4892-BF8B-C63B52D6294D}" sibTransId="{E114EC33-3677-451C-A1D1-F79A2692EC61}"/>
    <dgm:cxn modelId="{C7181B23-581A-4653-BBEA-FA7797A6C52F}" type="presOf" srcId="{1BC6F582-0B65-4192-8C8A-F0B68C81CECB}" destId="{B3CA5BC1-E93A-4052-95C0-79BCC029370A}" srcOrd="0" destOrd="0" presId="urn:microsoft.com/office/officeart/2011/layout/HexagonRadial"/>
    <dgm:cxn modelId="{EF29B92A-63D1-44AA-9AA7-99485C6A010C}" srcId="{49392AA5-3240-4AEF-889A-A3344753E8BC}" destId="{F86C2851-4A7D-4FB1-B3A4-BE1756CE9372}" srcOrd="0" destOrd="0" parTransId="{59E3C8BA-5184-458E-B458-47F68F77CD2A}" sibTransId="{7E6FB150-A3F4-4848-A6D0-3BC9BB24735A}"/>
    <dgm:cxn modelId="{F71CE863-180E-4F13-862D-11556D272450}" type="presOf" srcId="{5206FD2D-4655-44BA-9799-AEDD56E9BCAA}" destId="{88867578-880E-492C-A1B4-2B5EE8F4F8BC}" srcOrd="0" destOrd="0" presId="urn:microsoft.com/office/officeart/2011/layout/HexagonRadial"/>
    <dgm:cxn modelId="{F5296B53-C584-455C-8B72-0AA95D041381}" type="presOf" srcId="{CCFBF940-7F31-4EFC-9607-115744B1FAC5}" destId="{E5C5F35E-274F-455B-BC41-D3F48D578F12}" srcOrd="0" destOrd="0" presId="urn:microsoft.com/office/officeart/2011/layout/HexagonRadial"/>
    <dgm:cxn modelId="{C225BD55-1EDF-4032-AD97-F46ACDB5D098}" srcId="{F86C2851-4A7D-4FB1-B3A4-BE1756CE9372}" destId="{CCFBF940-7F31-4EFC-9607-115744B1FAC5}" srcOrd="3" destOrd="0" parTransId="{08BEA186-DD35-4580-BC16-5FE6D96B04C1}" sibTransId="{8B98136C-9925-47D8-AF43-63C323EE79F6}"/>
    <dgm:cxn modelId="{610F377D-7FBD-45E7-8FD8-D58342A166FC}" type="presOf" srcId="{49392AA5-3240-4AEF-889A-A3344753E8BC}" destId="{E49BF5F6-9AAA-4599-832A-6CA8550EC1F6}" srcOrd="0" destOrd="0" presId="urn:microsoft.com/office/officeart/2011/layout/HexagonRadial"/>
    <dgm:cxn modelId="{2EE32493-3927-479E-9F83-6638CC57FD39}" type="presOf" srcId="{DF6E9621-D128-424A-9D9E-43ADBF5984EC}" destId="{A0088B23-B1EA-43F0-9865-E3DE31E0E548}" srcOrd="0" destOrd="0" presId="urn:microsoft.com/office/officeart/2011/layout/HexagonRadial"/>
    <dgm:cxn modelId="{CBFA07B0-7BD5-4B86-9BEF-E7279A558424}" type="presOf" srcId="{B1515F15-7225-4BA3-BD31-8668FAD8B8FC}" destId="{65F8F2BD-2ED9-45A9-9DE0-16133D376BD4}" srcOrd="0" destOrd="0" presId="urn:microsoft.com/office/officeart/2011/layout/HexagonRadial"/>
    <dgm:cxn modelId="{567992B3-A611-4918-BEB2-BCA6550A627D}" type="presOf" srcId="{D04E26B4-E07D-4FD9-85FE-9D27204F5EEC}" destId="{CD4400CD-9E93-4A61-AD2E-428A621D3C25}" srcOrd="0" destOrd="0" presId="urn:microsoft.com/office/officeart/2011/layout/HexagonRadial"/>
    <dgm:cxn modelId="{E91C3ECF-1A63-455D-84C4-5E8A587499A7}" srcId="{F86C2851-4A7D-4FB1-B3A4-BE1756CE9372}" destId="{1BC6F582-0B65-4192-8C8A-F0B68C81CECB}" srcOrd="2" destOrd="0" parTransId="{7AAF5AB2-217B-472A-A6DA-333A016DDBA7}" sibTransId="{849566A5-B0D7-4A7C-BD26-F0048A59E6DB}"/>
    <dgm:cxn modelId="{85B199F1-4C6C-45B5-A243-4A4144400C06}" srcId="{F86C2851-4A7D-4FB1-B3A4-BE1756CE9372}" destId="{5206FD2D-4655-44BA-9799-AEDD56E9BCAA}" srcOrd="4" destOrd="0" parTransId="{921DD25C-69AE-41A1-AD6A-411C2E266225}" sibTransId="{3CE04995-029C-4F6E-A728-60BA746C8A9B}"/>
    <dgm:cxn modelId="{2E5588FF-061D-426F-A331-214823904D17}" type="presOf" srcId="{F86C2851-4A7D-4FB1-B3A4-BE1756CE9372}" destId="{1928863A-A67C-4576-BCBB-E3D984301502}" srcOrd="0" destOrd="0" presId="urn:microsoft.com/office/officeart/2011/layout/HexagonRadial"/>
    <dgm:cxn modelId="{5D55C1B6-FB33-4A1F-B477-5547D6729AB0}" type="presParOf" srcId="{E49BF5F6-9AAA-4599-832A-6CA8550EC1F6}" destId="{1928863A-A67C-4576-BCBB-E3D984301502}" srcOrd="0" destOrd="0" presId="urn:microsoft.com/office/officeart/2011/layout/HexagonRadial"/>
    <dgm:cxn modelId="{41525D91-A862-47ED-A4FB-B353EF51FCAB}" type="presParOf" srcId="{E49BF5F6-9AAA-4599-832A-6CA8550EC1F6}" destId="{E1B7D7C9-A5B0-4668-810E-37D0BC7200BC}" srcOrd="1" destOrd="0" presId="urn:microsoft.com/office/officeart/2011/layout/HexagonRadial"/>
    <dgm:cxn modelId="{1D3639F0-5FB0-4A4F-8AEE-71FA3A4F112C}" type="presParOf" srcId="{E1B7D7C9-A5B0-4668-810E-37D0BC7200BC}" destId="{65448B29-B4E8-42D1-81A2-C46D5382F6D8}" srcOrd="0" destOrd="0" presId="urn:microsoft.com/office/officeart/2011/layout/HexagonRadial"/>
    <dgm:cxn modelId="{4C755F61-2965-479B-B789-626C3A6DFBBC}" type="presParOf" srcId="{E49BF5F6-9AAA-4599-832A-6CA8550EC1F6}" destId="{65F8F2BD-2ED9-45A9-9DE0-16133D376BD4}" srcOrd="2" destOrd="0" presId="urn:microsoft.com/office/officeart/2011/layout/HexagonRadial"/>
    <dgm:cxn modelId="{9D28F664-D8C1-412B-86BA-92A20C74D30D}" type="presParOf" srcId="{E49BF5F6-9AAA-4599-832A-6CA8550EC1F6}" destId="{9CED671C-2E4B-45A8-9A63-C8E7E4F1578D}" srcOrd="3" destOrd="0" presId="urn:microsoft.com/office/officeart/2011/layout/HexagonRadial"/>
    <dgm:cxn modelId="{B7C1AE4C-06AA-480D-AD61-2554DC2492E5}" type="presParOf" srcId="{9CED671C-2E4B-45A8-9A63-C8E7E4F1578D}" destId="{04E61167-3A4C-411C-9705-7DA60EFA5B47}" srcOrd="0" destOrd="0" presId="urn:microsoft.com/office/officeart/2011/layout/HexagonRadial"/>
    <dgm:cxn modelId="{184336FC-929E-4E9E-B39F-C8B138DB66E5}" type="presParOf" srcId="{E49BF5F6-9AAA-4599-832A-6CA8550EC1F6}" destId="{CD4400CD-9E93-4A61-AD2E-428A621D3C25}" srcOrd="4" destOrd="0" presId="urn:microsoft.com/office/officeart/2011/layout/HexagonRadial"/>
    <dgm:cxn modelId="{405FBEE5-3EBA-4739-B250-0EB55EE0CDDA}" type="presParOf" srcId="{E49BF5F6-9AAA-4599-832A-6CA8550EC1F6}" destId="{78242826-F017-45D6-A5A4-D975E121ECC2}" srcOrd="5" destOrd="0" presId="urn:microsoft.com/office/officeart/2011/layout/HexagonRadial"/>
    <dgm:cxn modelId="{15E08BBC-59E9-459C-93B5-2536975DABAD}" type="presParOf" srcId="{78242826-F017-45D6-A5A4-D975E121ECC2}" destId="{0C24FA62-EF99-43F4-88F0-BE27B36D29DB}" srcOrd="0" destOrd="0" presId="urn:microsoft.com/office/officeart/2011/layout/HexagonRadial"/>
    <dgm:cxn modelId="{EFFA9837-A0C9-46E5-9A6F-2B8A28B0AF4D}" type="presParOf" srcId="{E49BF5F6-9AAA-4599-832A-6CA8550EC1F6}" destId="{B3CA5BC1-E93A-4052-95C0-79BCC029370A}" srcOrd="6" destOrd="0" presId="urn:microsoft.com/office/officeart/2011/layout/HexagonRadial"/>
    <dgm:cxn modelId="{2ABDE503-81CA-4811-B0DA-2CA9CA60B6F0}" type="presParOf" srcId="{E49BF5F6-9AAA-4599-832A-6CA8550EC1F6}" destId="{58924458-A21C-4BB2-9091-4F649755DD6B}" srcOrd="7" destOrd="0" presId="urn:microsoft.com/office/officeart/2011/layout/HexagonRadial"/>
    <dgm:cxn modelId="{BC7BA9A1-35BE-4ECF-BFCE-5AACAAD7FF4B}" type="presParOf" srcId="{58924458-A21C-4BB2-9091-4F649755DD6B}" destId="{C115446A-0F92-4B17-A2EA-92FDC6205701}" srcOrd="0" destOrd="0" presId="urn:microsoft.com/office/officeart/2011/layout/HexagonRadial"/>
    <dgm:cxn modelId="{31EFB3B3-AA71-415B-93C8-C00164CE7261}" type="presParOf" srcId="{E49BF5F6-9AAA-4599-832A-6CA8550EC1F6}" destId="{E5C5F35E-274F-455B-BC41-D3F48D578F12}" srcOrd="8" destOrd="0" presId="urn:microsoft.com/office/officeart/2011/layout/HexagonRadial"/>
    <dgm:cxn modelId="{EF4BE06B-27F2-4838-B9BD-857A436BBFF7}" type="presParOf" srcId="{E49BF5F6-9AAA-4599-832A-6CA8550EC1F6}" destId="{005EB34D-1F8F-46F6-9261-21F315708C28}" srcOrd="9" destOrd="0" presId="urn:microsoft.com/office/officeart/2011/layout/HexagonRadial"/>
    <dgm:cxn modelId="{D015F2D9-B0EE-44CD-80B2-1295BF815A75}" type="presParOf" srcId="{005EB34D-1F8F-46F6-9261-21F315708C28}" destId="{E8CACA7C-9E63-4C6A-BB8B-60FE4DDFCCAF}" srcOrd="0" destOrd="0" presId="urn:microsoft.com/office/officeart/2011/layout/HexagonRadial"/>
    <dgm:cxn modelId="{9169C091-4E72-4F5D-A933-830898E8FAA3}" type="presParOf" srcId="{E49BF5F6-9AAA-4599-832A-6CA8550EC1F6}" destId="{88867578-880E-492C-A1B4-2B5EE8F4F8BC}" srcOrd="10" destOrd="0" presId="urn:microsoft.com/office/officeart/2011/layout/HexagonRadial"/>
    <dgm:cxn modelId="{DCD787CE-B4D0-422B-87E8-FAB9BE546B91}" type="presParOf" srcId="{E49BF5F6-9AAA-4599-832A-6CA8550EC1F6}" destId="{4DC118B3-345E-4E58-84F0-791415F0396D}" srcOrd="11" destOrd="0" presId="urn:microsoft.com/office/officeart/2011/layout/HexagonRadial"/>
    <dgm:cxn modelId="{C322F805-2A30-4873-A7F4-3EB5D159FE57}" type="presParOf" srcId="{4DC118B3-345E-4E58-84F0-791415F0396D}" destId="{9AC0D62A-5BA7-4C16-9799-D534E82488D5}" srcOrd="0" destOrd="0" presId="urn:microsoft.com/office/officeart/2011/layout/HexagonRadial"/>
    <dgm:cxn modelId="{E8E81289-31BB-44E1-A078-2EF7DCD7BE21}" type="presParOf" srcId="{E49BF5F6-9AAA-4599-832A-6CA8550EC1F6}" destId="{A0088B23-B1EA-43F0-9865-E3DE31E0E54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8863A-A67C-4576-BCBB-E3D984301502}">
      <dsp:nvSpPr>
        <dsp:cNvPr id="0" name=""/>
        <dsp:cNvSpPr/>
      </dsp:nvSpPr>
      <dsp:spPr>
        <a:xfrm>
          <a:off x="3364712" y="1468721"/>
          <a:ext cx="1866809" cy="161486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 </a:t>
          </a:r>
          <a:r>
            <a:rPr lang="en-US" sz="2000" kern="1200" dirty="0" err="1"/>
            <a:t>Skupštine</a:t>
          </a:r>
          <a:endParaRPr lang="bs-Latn-BA" sz="2000" kern="1200" dirty="0"/>
        </a:p>
      </dsp:txBody>
      <dsp:txXfrm>
        <a:off x="3674068" y="1736327"/>
        <a:ext cx="1248097" cy="1079653"/>
      </dsp:txXfrm>
    </dsp:sp>
    <dsp:sp modelId="{04E61167-3A4C-411C-9705-7DA60EFA5B47}">
      <dsp:nvSpPr>
        <dsp:cNvPr id="0" name=""/>
        <dsp:cNvSpPr/>
      </dsp:nvSpPr>
      <dsp:spPr>
        <a:xfrm>
          <a:off x="4533693" y="696117"/>
          <a:ext cx="704341" cy="60688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8F2BD-2ED9-45A9-9DE0-16133D376BD4}">
      <dsp:nvSpPr>
        <dsp:cNvPr id="0" name=""/>
        <dsp:cNvSpPr/>
      </dsp:nvSpPr>
      <dsp:spPr>
        <a:xfrm>
          <a:off x="3536672" y="0"/>
          <a:ext cx="1529837" cy="132348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 </a:t>
          </a:r>
          <a:r>
            <a:rPr lang="en-US" sz="1600" kern="1200" dirty="0" err="1"/>
            <a:t>sjednica</a:t>
          </a:r>
          <a:r>
            <a:rPr lang="en-US" sz="1600" kern="1200" dirty="0"/>
            <a:t> </a:t>
          </a:r>
          <a:r>
            <a:rPr lang="en-US" sz="1600" kern="1200" dirty="0" err="1"/>
            <a:t>Upravnog</a:t>
          </a:r>
          <a:r>
            <a:rPr lang="en-US" sz="1600" kern="1200" dirty="0"/>
            <a:t> </a:t>
          </a:r>
          <a:r>
            <a:rPr lang="en-US" sz="1600" kern="1200" dirty="0" err="1"/>
            <a:t>odbora</a:t>
          </a:r>
          <a:endParaRPr lang="bs-Latn-BA" sz="1600" kern="1200" dirty="0"/>
        </a:p>
      </dsp:txBody>
      <dsp:txXfrm>
        <a:off x="3790199" y="219330"/>
        <a:ext cx="1022783" cy="884828"/>
      </dsp:txXfrm>
    </dsp:sp>
    <dsp:sp modelId="{0C24FA62-EF99-43F4-88F0-BE27B36D29DB}">
      <dsp:nvSpPr>
        <dsp:cNvPr id="0" name=""/>
        <dsp:cNvSpPr/>
      </dsp:nvSpPr>
      <dsp:spPr>
        <a:xfrm>
          <a:off x="5355715" y="1830666"/>
          <a:ext cx="704341" cy="60688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400CD-9E93-4A61-AD2E-428A621D3C25}">
      <dsp:nvSpPr>
        <dsp:cNvPr id="0" name=""/>
        <dsp:cNvSpPr/>
      </dsp:nvSpPr>
      <dsp:spPr>
        <a:xfrm>
          <a:off x="4939710" y="814034"/>
          <a:ext cx="1529837" cy="132348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-592857"/>
            <a:satOff val="2840"/>
            <a:lumOff val="26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4 </a:t>
          </a:r>
          <a:r>
            <a:rPr lang="en-US" sz="1600" kern="1200" dirty="0" err="1"/>
            <a:t>sjednice</a:t>
          </a:r>
          <a:r>
            <a:rPr lang="en-US" sz="1600" kern="1200" dirty="0"/>
            <a:t> </a:t>
          </a:r>
          <a:r>
            <a:rPr lang="en-US" sz="1600" kern="1200" dirty="0" err="1"/>
            <a:t>Nadzornog</a:t>
          </a:r>
          <a:r>
            <a:rPr lang="en-US" sz="1600" kern="1200" dirty="0"/>
            <a:t> </a:t>
          </a:r>
          <a:r>
            <a:rPr lang="en-US" sz="1600" kern="1200" dirty="0" err="1"/>
            <a:t>odbora</a:t>
          </a:r>
          <a:endParaRPr lang="bs-Latn-BA" sz="1400" kern="1200" dirty="0"/>
        </a:p>
      </dsp:txBody>
      <dsp:txXfrm>
        <a:off x="5193237" y="1033364"/>
        <a:ext cx="1022783" cy="884828"/>
      </dsp:txXfrm>
    </dsp:sp>
    <dsp:sp modelId="{C115446A-0F92-4B17-A2EA-92FDC6205701}">
      <dsp:nvSpPr>
        <dsp:cNvPr id="0" name=""/>
        <dsp:cNvSpPr/>
      </dsp:nvSpPr>
      <dsp:spPr>
        <a:xfrm>
          <a:off x="4784685" y="3111359"/>
          <a:ext cx="704341" cy="60688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A5BC1-E93A-4052-95C0-79BCC029370A}">
      <dsp:nvSpPr>
        <dsp:cNvPr id="0" name=""/>
        <dsp:cNvSpPr/>
      </dsp:nvSpPr>
      <dsp:spPr>
        <a:xfrm>
          <a:off x="4939710" y="2414331"/>
          <a:ext cx="1529837" cy="132348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-1185714"/>
            <a:satOff val="5680"/>
            <a:lumOff val="52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Nekoliko</a:t>
          </a:r>
          <a:r>
            <a:rPr lang="en-US" sz="1600" kern="1200" dirty="0"/>
            <a:t> </a:t>
          </a:r>
          <a:r>
            <a:rPr lang="en-US" sz="1600" kern="1200" dirty="0" err="1"/>
            <a:t>obuka</a:t>
          </a:r>
          <a:r>
            <a:rPr lang="en-US" sz="1600" kern="1200" dirty="0"/>
            <a:t> </a:t>
          </a:r>
          <a:r>
            <a:rPr lang="en-US" sz="1600" kern="1200" dirty="0" err="1"/>
            <a:t>na</a:t>
          </a:r>
          <a:r>
            <a:rPr lang="en-US" sz="1600" kern="1200" dirty="0"/>
            <a:t> </a:t>
          </a:r>
          <a:r>
            <a:rPr lang="en-US" sz="1600" kern="1200" dirty="0" err="1"/>
            <a:t>razne</a:t>
          </a:r>
          <a:r>
            <a:rPr lang="en-US" sz="1600" kern="1200" dirty="0"/>
            <a:t> </a:t>
          </a:r>
          <a:r>
            <a:rPr lang="en-US" sz="1600" kern="1200" dirty="0" err="1"/>
            <a:t>teme</a:t>
          </a:r>
          <a:endParaRPr lang="bs-Latn-BA" sz="1600" kern="1200" dirty="0"/>
        </a:p>
      </dsp:txBody>
      <dsp:txXfrm>
        <a:off x="5193237" y="2633661"/>
        <a:ext cx="1022783" cy="884828"/>
      </dsp:txXfrm>
    </dsp:sp>
    <dsp:sp modelId="{E8CACA7C-9E63-4C6A-BB8B-60FE4DDFCCAF}">
      <dsp:nvSpPr>
        <dsp:cNvPr id="0" name=""/>
        <dsp:cNvSpPr/>
      </dsp:nvSpPr>
      <dsp:spPr>
        <a:xfrm>
          <a:off x="3368186" y="3244300"/>
          <a:ext cx="704341" cy="60688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5F35E-274F-455B-BC41-D3F48D578F12}">
      <dsp:nvSpPr>
        <dsp:cNvPr id="0" name=""/>
        <dsp:cNvSpPr/>
      </dsp:nvSpPr>
      <dsp:spPr>
        <a:xfrm>
          <a:off x="3536672" y="3229276"/>
          <a:ext cx="1529837" cy="132348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-1778572"/>
            <a:satOff val="8520"/>
            <a:lumOff val="788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Više</a:t>
          </a:r>
          <a:r>
            <a:rPr lang="en-US" sz="1400" kern="1200" dirty="0"/>
            <a:t> </a:t>
          </a:r>
          <a:r>
            <a:rPr lang="en-US" sz="1400" kern="1200" dirty="0" err="1"/>
            <a:t>sastanaka</a:t>
          </a:r>
          <a:r>
            <a:rPr lang="en-US" sz="1400" kern="1200" dirty="0"/>
            <a:t> </a:t>
          </a:r>
          <a:r>
            <a:rPr lang="en-US" sz="1400" kern="1200" dirty="0" err="1"/>
            <a:t>stručnih</a:t>
          </a:r>
          <a:r>
            <a:rPr lang="en-US" sz="1400" kern="1200" dirty="0"/>
            <a:t> </a:t>
          </a:r>
          <a:r>
            <a:rPr lang="en-US" sz="1400" kern="1200" dirty="0" err="1"/>
            <a:t>timova</a:t>
          </a:r>
          <a:r>
            <a:rPr lang="en-US" sz="1400" kern="1200" dirty="0"/>
            <a:t> </a:t>
          </a:r>
          <a:r>
            <a:rPr lang="en-US" sz="1400" kern="1200" dirty="0" err="1"/>
            <a:t>i</a:t>
          </a:r>
          <a:r>
            <a:rPr lang="en-US" sz="1400" kern="1200" dirty="0"/>
            <a:t> </a:t>
          </a:r>
          <a:r>
            <a:rPr lang="en-US" sz="1400" kern="1200" dirty="0" err="1"/>
            <a:t>radnih</a:t>
          </a:r>
          <a:r>
            <a:rPr lang="en-US" sz="1400" kern="1200" dirty="0"/>
            <a:t> </a:t>
          </a:r>
          <a:r>
            <a:rPr lang="en-US" sz="1400" kern="1200" dirty="0" err="1"/>
            <a:t>grupa</a:t>
          </a:r>
          <a:endParaRPr lang="bs-Latn-BA" sz="1400" kern="1200" dirty="0"/>
        </a:p>
      </dsp:txBody>
      <dsp:txXfrm>
        <a:off x="3790199" y="3448606"/>
        <a:ext cx="1022783" cy="884828"/>
      </dsp:txXfrm>
    </dsp:sp>
    <dsp:sp modelId="{9AC0D62A-5BA7-4C16-9799-D534E82488D5}">
      <dsp:nvSpPr>
        <dsp:cNvPr id="0" name=""/>
        <dsp:cNvSpPr/>
      </dsp:nvSpPr>
      <dsp:spPr>
        <a:xfrm>
          <a:off x="2532703" y="2110206"/>
          <a:ext cx="704341" cy="60688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67578-880E-492C-A1B4-2B5EE8F4F8BC}">
      <dsp:nvSpPr>
        <dsp:cNvPr id="0" name=""/>
        <dsp:cNvSpPr/>
      </dsp:nvSpPr>
      <dsp:spPr>
        <a:xfrm>
          <a:off x="2127120" y="2415241"/>
          <a:ext cx="1529837" cy="132348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-2371429"/>
            <a:satOff val="11360"/>
            <a:lumOff val="105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20 </a:t>
          </a:r>
          <a:r>
            <a:rPr lang="en-US" sz="1800" kern="1200" dirty="0" err="1"/>
            <a:t>radionica</a:t>
          </a:r>
          <a:endParaRPr lang="bs-Latn-BA" sz="1800" kern="1200" dirty="0"/>
        </a:p>
      </dsp:txBody>
      <dsp:txXfrm>
        <a:off x="2380647" y="2634571"/>
        <a:ext cx="1022783" cy="884828"/>
      </dsp:txXfrm>
    </dsp:sp>
    <dsp:sp modelId="{A0088B23-B1EA-43F0-9865-E3DE31E0E548}">
      <dsp:nvSpPr>
        <dsp:cNvPr id="0" name=""/>
        <dsp:cNvSpPr/>
      </dsp:nvSpPr>
      <dsp:spPr>
        <a:xfrm>
          <a:off x="2127120" y="812213"/>
          <a:ext cx="1529837" cy="132348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4 </a:t>
          </a:r>
          <a:r>
            <a:rPr lang="en-US" sz="1200" kern="1200" dirty="0" err="1"/>
            <a:t>tematske</a:t>
          </a:r>
          <a:r>
            <a:rPr lang="en-US" sz="1200" kern="1200" dirty="0"/>
            <a:t> </a:t>
          </a:r>
          <a:r>
            <a:rPr lang="en-US" sz="1200" kern="1200" dirty="0" err="1"/>
            <a:t>konferencije</a:t>
          </a:r>
          <a:endParaRPr lang="bs-Latn-BA" sz="1200" kern="1200" dirty="0"/>
        </a:p>
      </dsp:txBody>
      <dsp:txXfrm>
        <a:off x="2380647" y="1031543"/>
        <a:ext cx="1022783" cy="884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818D7-DF4E-4C59-9BBA-548250DAC33A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00A82-9926-4DBA-8BA5-A22EEB8AC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9229-E3F7-4B08-B8B0-567DB9AE2DBD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60AF-08CF-488B-8265-5F1D88C1C64E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1802-9AAA-4EB8-B737-B207AD0C712F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7BB6-0FDA-4EDD-A5D1-79FFF12955B7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08FB-4F0B-44DE-8994-0595D6ECCDCE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B015-62A3-4A29-BC49-965FA4BE59CA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6181-5447-4050-89D3-AA326DE4DA13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0F08-CAEB-42BA-9362-548763B98147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26DC-D31F-40BA-B49D-47D87B9BA087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64DF-92FB-4D4C-B2DE-15BC5F46772E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1A99-F4C1-4E12-B7D3-A88A44F4EB10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7458-324C-48F7-80F5-74B19E1CAFEB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054C-5E05-4896-867A-8DB56A20C8AC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B787-46DA-4B4F-B781-E768630FCF2A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8CE2-82D3-4BA2-B844-E7281181CD7A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F511-91B4-4318-A9F6-BECE1367AD14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39CD9-90D5-49BD-B792-F7F07D136C39}" type="datetime1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240752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hr-HR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Izvještaj o radu</a:t>
            </a:r>
            <a:br>
              <a:rPr lang="en-US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hr-HR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period 20</a:t>
            </a:r>
            <a:r>
              <a:rPr lang="en-US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21 </a:t>
            </a:r>
            <a:r>
              <a:rPr lang="hr-HR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–</a:t>
            </a:r>
            <a:r>
              <a:rPr lang="en-US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r-HR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202</a:t>
            </a:r>
            <a:r>
              <a:rPr lang="en-US" sz="4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4</a:t>
            </a:r>
            <a:endParaRPr lang="bs-Latn-BA" sz="4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B1921-F533-4F9E-8BF6-80EC4D45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3" y="4191756"/>
            <a:ext cx="8596668" cy="860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dirty="0" err="1">
                <a:solidFill>
                  <a:schemeClr val="accent1">
                    <a:alpha val="70000"/>
                  </a:schemeClr>
                </a:solidFill>
              </a:rPr>
              <a:t>Predsjednik</a:t>
            </a:r>
            <a:r>
              <a:rPr lang="en-US" sz="2400" dirty="0">
                <a:solidFill>
                  <a:schemeClr val="accent1">
                    <a:alpha val="7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alpha val="70000"/>
                  </a:schemeClr>
                </a:solidFill>
              </a:rPr>
              <a:t>Upravnog</a:t>
            </a:r>
            <a:r>
              <a:rPr lang="en-US" sz="2400" dirty="0">
                <a:solidFill>
                  <a:schemeClr val="accent1">
                    <a:alpha val="7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alpha val="70000"/>
                  </a:schemeClr>
                </a:solidFill>
              </a:rPr>
              <a:t>odbora</a:t>
            </a:r>
            <a:endParaRPr lang="en-US" sz="2400" dirty="0">
              <a:solidFill>
                <a:schemeClr val="accent1">
                  <a:alpha val="70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accent1">
                    <a:alpha val="70000"/>
                  </a:schemeClr>
                </a:solidFill>
              </a:rPr>
              <a:t>Selim Babić, </a:t>
            </a:r>
            <a:r>
              <a:rPr lang="en-US" sz="2400" dirty="0" err="1">
                <a:solidFill>
                  <a:schemeClr val="accent1">
                    <a:alpha val="70000"/>
                  </a:schemeClr>
                </a:solidFill>
              </a:rPr>
              <a:t>dipl.ing.građ</a:t>
            </a:r>
            <a:r>
              <a:rPr lang="en-US" sz="2400" dirty="0">
                <a:solidFill>
                  <a:schemeClr val="accent1">
                    <a:alpha val="70000"/>
                  </a:schemeClr>
                </a:solidFill>
              </a:rPr>
              <a:t>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0E510D3-E532-4A1E-BD30-A941B2D71E14}"/>
              </a:ext>
            </a:extLst>
          </p:cNvPr>
          <p:cNvSpPr txBox="1">
            <a:spLocks/>
          </p:cNvSpPr>
          <p:nvPr/>
        </p:nvSpPr>
        <p:spPr>
          <a:xfrm>
            <a:off x="1423627" y="347325"/>
            <a:ext cx="7104080" cy="6539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FFFFFF">
                    <a:alpha val="70000"/>
                  </a:srgbClr>
                </a:solidFill>
              </a:rPr>
              <a:t>XXIII </a:t>
            </a:r>
            <a:r>
              <a:rPr lang="en-US" sz="2800" dirty="0" err="1">
                <a:solidFill>
                  <a:srgbClr val="FFFFFF">
                    <a:alpha val="70000"/>
                  </a:srgbClr>
                </a:solidFill>
              </a:rPr>
              <a:t>Skupština</a:t>
            </a:r>
            <a:r>
              <a:rPr lang="en-US" sz="2800" dirty="0">
                <a:solidFill>
                  <a:srgbClr val="FFFFFF">
                    <a:alpha val="70000"/>
                  </a:srgbClr>
                </a:solidFill>
              </a:rPr>
              <a:t> UPKP u FBiH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A3C939-2706-BD8E-9DB5-C1263636C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309" y="1001227"/>
            <a:ext cx="1652717" cy="787427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44137FB7-730C-8E40-6020-DD723B3BF5FC}"/>
              </a:ext>
            </a:extLst>
          </p:cNvPr>
          <p:cNvSpPr txBox="1">
            <a:spLocks/>
          </p:cNvSpPr>
          <p:nvPr/>
        </p:nvSpPr>
        <p:spPr>
          <a:xfrm>
            <a:off x="677333" y="6089869"/>
            <a:ext cx="8596668" cy="5417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12.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decembar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2024., Sarajevo</a:t>
            </a:r>
          </a:p>
        </p:txBody>
      </p:sp>
    </p:spTree>
    <p:extLst>
      <p:ext uri="{BB962C8B-B14F-4D97-AF65-F5344CB8AC3E}">
        <p14:creationId xmlns:p14="http://schemas.microsoft.com/office/powerpoint/2010/main" val="2015680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B5BABA-6BFF-4FE1-92EC-96E5906F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57" y="1947333"/>
            <a:ext cx="11323486" cy="13208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2024. </a:t>
            </a:r>
            <a:r>
              <a:rPr lang="en-US" sz="6000" dirty="0" err="1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godina</a:t>
            </a:r>
            <a:endParaRPr lang="en-US" sz="6000" dirty="0">
              <a:solidFill>
                <a:srgbClr val="50892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8043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D81DC-EFDE-4667-938F-3D493F88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046" y="355106"/>
            <a:ext cx="8804018" cy="6249879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solidFill>
                  <a:srgbClr val="508927"/>
                </a:solidFill>
              </a:rPr>
              <a:t>Interesorna radna grupa (IRRG) za izradu Prednacrta zakona o vodnim uslugama u FBiH </a:t>
            </a:r>
            <a:r>
              <a:rPr lang="pl-PL" b="1" dirty="0">
                <a:solidFill>
                  <a:srgbClr val="508927"/>
                </a:solidFill>
              </a:rPr>
              <a:t>sačinila je posljednju verziju prednacrta Zakona o vodnim uslugama u FBiH</a:t>
            </a:r>
            <a:r>
              <a:rPr lang="en-US" dirty="0">
                <a:solidFill>
                  <a:srgbClr val="508927"/>
                </a:solidFill>
              </a:rPr>
              <a:t>, koji je </a:t>
            </a:r>
            <a:r>
              <a:rPr lang="en-US" dirty="0" err="1">
                <a:solidFill>
                  <a:srgbClr val="508927"/>
                </a:solidFill>
              </a:rPr>
              <a:t>nakon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dobijenih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objedinjenih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komentara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dostavljen</a:t>
            </a:r>
            <a:r>
              <a:rPr lang="en-US" dirty="0">
                <a:solidFill>
                  <a:srgbClr val="508927"/>
                </a:solidFill>
              </a:rPr>
              <a:t> FMPVŠ </a:t>
            </a:r>
            <a:r>
              <a:rPr lang="en-US" dirty="0" err="1">
                <a:solidFill>
                  <a:srgbClr val="508927"/>
                </a:solidFill>
              </a:rPr>
              <a:t>na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daljnje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razmatranje</a:t>
            </a:r>
            <a:r>
              <a:rPr lang="en-US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rgbClr val="508927"/>
                </a:solidFill>
              </a:rPr>
              <a:t>Stručni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tim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izradu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prijedloga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zakonskog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rješenja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uknjižbe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objekata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komunalne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infrastrukture</a:t>
            </a:r>
            <a:r>
              <a:rPr lang="en-US" dirty="0">
                <a:solidFill>
                  <a:srgbClr val="508927"/>
                </a:solidFill>
              </a:rPr>
              <a:t> u </a:t>
            </a:r>
            <a:r>
              <a:rPr lang="en-US" dirty="0" err="1">
                <a:solidFill>
                  <a:srgbClr val="508927"/>
                </a:solidFill>
              </a:rPr>
              <a:t>poslovne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knjige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javnih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komunalnih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preduzeća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redovno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održava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sastanke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na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kojima</a:t>
            </a:r>
            <a:r>
              <a:rPr lang="en-US" b="1" dirty="0">
                <a:solidFill>
                  <a:srgbClr val="508927"/>
                </a:solidFill>
              </a:rPr>
              <a:t> se </a:t>
            </a:r>
            <a:r>
              <a:rPr lang="en-US" b="1" dirty="0" err="1">
                <a:solidFill>
                  <a:srgbClr val="508927"/>
                </a:solidFill>
              </a:rPr>
              <a:t>aktivno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radi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na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finalizaciji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teksta</a:t>
            </a:r>
            <a:r>
              <a:rPr lang="en-US" b="1" dirty="0">
                <a:solidFill>
                  <a:srgbClr val="508927"/>
                </a:solidFill>
              </a:rPr>
              <a:t> u </a:t>
            </a:r>
            <a:r>
              <a:rPr lang="en-US" b="1" dirty="0" err="1">
                <a:solidFill>
                  <a:srgbClr val="508927"/>
                </a:solidFill>
              </a:rPr>
              <a:t>kome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su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sadržani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pravni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ekonomski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aspekti</a:t>
            </a:r>
            <a:r>
              <a:rPr lang="en-US" b="1" dirty="0">
                <a:solidFill>
                  <a:srgbClr val="508927"/>
                </a:solidFill>
              </a:rPr>
              <a:t>, </a:t>
            </a:r>
            <a:r>
              <a:rPr lang="en-US" b="1" dirty="0" err="1">
                <a:solidFill>
                  <a:srgbClr val="508927"/>
                </a:solidFill>
              </a:rPr>
              <a:t>te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opisani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modeli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upravljanja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komunalnom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infrastrukturom</a:t>
            </a:r>
            <a:r>
              <a:rPr lang="en-US" b="1" dirty="0">
                <a:solidFill>
                  <a:srgbClr val="508927"/>
                </a:solidFill>
              </a:rPr>
              <a:t> - </a:t>
            </a:r>
            <a:r>
              <a:rPr lang="en-US" b="1" dirty="0" err="1">
                <a:solidFill>
                  <a:srgbClr val="508927"/>
                </a:solidFill>
              </a:rPr>
              <a:t>dokapitalizacija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upravljanje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korištenje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uz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naknadu</a:t>
            </a:r>
            <a:r>
              <a:rPr lang="en-US" b="1" dirty="0">
                <a:solidFill>
                  <a:srgbClr val="508927"/>
                </a:solidFill>
              </a:rPr>
              <a:t> (</a:t>
            </a:r>
            <a:r>
              <a:rPr lang="en-US" b="1" dirty="0" err="1">
                <a:solidFill>
                  <a:srgbClr val="508927"/>
                </a:solidFill>
              </a:rPr>
              <a:t>zakup</a:t>
            </a:r>
            <a:r>
              <a:rPr lang="en-US" b="1" dirty="0">
                <a:solidFill>
                  <a:srgbClr val="508927"/>
                </a:solidFill>
              </a:rPr>
              <a:t>)</a:t>
            </a:r>
            <a:r>
              <a:rPr lang="en-US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rgbClr val="508927"/>
                </a:solidFill>
              </a:rPr>
              <a:t>U </a:t>
            </a:r>
            <a:r>
              <a:rPr lang="en-US" dirty="0" err="1">
                <a:solidFill>
                  <a:srgbClr val="508927"/>
                </a:solidFill>
              </a:rPr>
              <a:t>martu</a:t>
            </a:r>
            <a:r>
              <a:rPr lang="en-US" dirty="0">
                <a:solidFill>
                  <a:srgbClr val="508927"/>
                </a:solidFill>
              </a:rPr>
              <a:t> 2024. </a:t>
            </a:r>
            <a:r>
              <a:rPr lang="en-US" dirty="0" err="1">
                <a:solidFill>
                  <a:srgbClr val="508927"/>
                </a:solidFill>
              </a:rPr>
              <a:t>godine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potpisan</a:t>
            </a:r>
            <a:r>
              <a:rPr lang="en-US" b="1" dirty="0">
                <a:solidFill>
                  <a:srgbClr val="508927"/>
                </a:solidFill>
              </a:rPr>
              <a:t> je </a:t>
            </a:r>
            <a:r>
              <a:rPr lang="en-US" b="1" dirty="0" err="1">
                <a:solidFill>
                  <a:srgbClr val="508927"/>
                </a:solidFill>
              </a:rPr>
              <a:t>novi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ugovor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sa</a:t>
            </a:r>
            <a:r>
              <a:rPr lang="en-US" b="1" dirty="0">
                <a:solidFill>
                  <a:srgbClr val="508927"/>
                </a:solidFill>
              </a:rPr>
              <a:t> GIZ-om za </a:t>
            </a:r>
            <a:r>
              <a:rPr lang="en-US" b="1" dirty="0" err="1">
                <a:solidFill>
                  <a:srgbClr val="508927"/>
                </a:solidFill>
              </a:rPr>
              <a:t>nastavak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projekta</a:t>
            </a:r>
            <a:r>
              <a:rPr lang="en-US" b="1" dirty="0">
                <a:solidFill>
                  <a:srgbClr val="508927"/>
                </a:solidFill>
              </a:rPr>
              <a:t> pod </a:t>
            </a:r>
            <a:r>
              <a:rPr lang="en-US" b="1" dirty="0" err="1">
                <a:solidFill>
                  <a:srgbClr val="508927"/>
                </a:solidFill>
              </a:rPr>
              <a:t>nazivom</a:t>
            </a:r>
            <a:r>
              <a:rPr lang="en-US" b="1" dirty="0">
                <a:solidFill>
                  <a:srgbClr val="508927"/>
                </a:solidFill>
              </a:rPr>
              <a:t> RCDN+</a:t>
            </a:r>
            <a:r>
              <a:rPr lang="en-US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b="1" dirty="0" err="1">
                <a:solidFill>
                  <a:srgbClr val="508927"/>
                </a:solidFill>
              </a:rPr>
              <a:t>Provedena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anketa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zadovoljstva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članica</a:t>
            </a:r>
            <a:r>
              <a:rPr lang="en-US" dirty="0">
                <a:solidFill>
                  <a:srgbClr val="508927"/>
                </a:solidFill>
              </a:rPr>
              <a:t>, a </a:t>
            </a:r>
            <a:r>
              <a:rPr lang="en-US" dirty="0" err="1">
                <a:solidFill>
                  <a:srgbClr val="508927"/>
                </a:solidFill>
              </a:rPr>
              <a:t>analizom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svih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pristiglih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odgovora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možemo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zaključiti</a:t>
            </a:r>
            <a:r>
              <a:rPr lang="en-US" dirty="0">
                <a:solidFill>
                  <a:srgbClr val="508927"/>
                </a:solidFill>
              </a:rPr>
              <a:t> da </a:t>
            </a:r>
            <a:r>
              <a:rPr lang="en-US" dirty="0" err="1">
                <a:solidFill>
                  <a:srgbClr val="508927"/>
                </a:solidFill>
              </a:rPr>
              <a:t>su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naše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članice</a:t>
            </a:r>
            <a:r>
              <a:rPr lang="en-US" dirty="0">
                <a:solidFill>
                  <a:srgbClr val="508927"/>
                </a:solidFill>
              </a:rPr>
              <a:t> u </a:t>
            </a:r>
            <a:r>
              <a:rPr lang="en-US" dirty="0" err="1">
                <a:solidFill>
                  <a:srgbClr val="508927"/>
                </a:solidFill>
              </a:rPr>
              <a:t>velikoj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mjeri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zadovoljne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radom</a:t>
            </a:r>
            <a:r>
              <a:rPr lang="en-US" dirty="0">
                <a:solidFill>
                  <a:srgbClr val="508927"/>
                </a:solidFill>
              </a:rPr>
              <a:t> UPKP u FBiH, </a:t>
            </a:r>
            <a:r>
              <a:rPr lang="en-US" dirty="0" err="1">
                <a:solidFill>
                  <a:srgbClr val="508927"/>
                </a:solidFill>
              </a:rPr>
              <a:t>organizacijom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različitih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događaja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kojima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prisustvovali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dirty="0" err="1">
                <a:solidFill>
                  <a:srgbClr val="508927"/>
                </a:solidFill>
              </a:rPr>
              <a:t>kao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komunikacijom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Uredom</a:t>
            </a:r>
            <a:r>
              <a:rPr lang="en-US" dirty="0">
                <a:solidFill>
                  <a:srgbClr val="508927"/>
                </a:solidFill>
              </a:rPr>
              <a:t>. </a:t>
            </a:r>
            <a:r>
              <a:rPr lang="en-US" dirty="0" err="1">
                <a:solidFill>
                  <a:srgbClr val="508927"/>
                </a:solidFill>
              </a:rPr>
              <a:t>Generalni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zaključak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jeste</a:t>
            </a:r>
            <a:r>
              <a:rPr lang="en-US" dirty="0">
                <a:solidFill>
                  <a:srgbClr val="508927"/>
                </a:solidFill>
              </a:rPr>
              <a:t> da UPKP u FBiH </a:t>
            </a:r>
            <a:r>
              <a:rPr lang="en-US" dirty="0" err="1">
                <a:solidFill>
                  <a:srgbClr val="508927"/>
                </a:solidFill>
              </a:rPr>
              <a:t>ima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određene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mogućnosti</a:t>
            </a:r>
            <a:r>
              <a:rPr lang="en-US" dirty="0">
                <a:solidFill>
                  <a:srgbClr val="508927"/>
                </a:solidFill>
              </a:rPr>
              <a:t> da </a:t>
            </a:r>
            <a:r>
              <a:rPr lang="en-US" dirty="0" err="1">
                <a:solidFill>
                  <a:srgbClr val="508927"/>
                </a:solidFill>
              </a:rPr>
              <a:t>unaprijedi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svoj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odnos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članicama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dirty="0" err="1">
                <a:solidFill>
                  <a:srgbClr val="508927"/>
                </a:solidFill>
              </a:rPr>
              <a:t>te</a:t>
            </a:r>
            <a:r>
              <a:rPr lang="en-US" dirty="0">
                <a:solidFill>
                  <a:srgbClr val="508927"/>
                </a:solidFill>
              </a:rPr>
              <a:t> da </a:t>
            </a:r>
            <a:r>
              <a:rPr lang="en-US" dirty="0" err="1">
                <a:solidFill>
                  <a:srgbClr val="508927"/>
                </a:solidFill>
              </a:rPr>
              <a:t>svoje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naredne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aktivnosti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treba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dodatno</a:t>
            </a:r>
            <a:r>
              <a:rPr lang="en-US" dirty="0">
                <a:solidFill>
                  <a:srgbClr val="508927"/>
                </a:solidFill>
              </a:rPr>
              <a:t> da </a:t>
            </a:r>
            <a:r>
              <a:rPr lang="en-US" dirty="0" err="1">
                <a:solidFill>
                  <a:srgbClr val="508927"/>
                </a:solidFill>
              </a:rPr>
              <a:t>usmjeri</a:t>
            </a:r>
            <a:r>
              <a:rPr lang="en-US" dirty="0">
                <a:solidFill>
                  <a:srgbClr val="508927"/>
                </a:solidFill>
              </a:rPr>
              <a:t> ka </a:t>
            </a:r>
            <a:r>
              <a:rPr lang="en-US" dirty="0" err="1">
                <a:solidFill>
                  <a:srgbClr val="508927"/>
                </a:solidFill>
              </a:rPr>
              <a:t>ostalim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sektorima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komunalne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privrede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dirty="0" err="1">
                <a:solidFill>
                  <a:srgbClr val="508927"/>
                </a:solidFill>
              </a:rPr>
              <a:t>naročito</a:t>
            </a:r>
            <a:r>
              <a:rPr lang="en-US" dirty="0">
                <a:solidFill>
                  <a:srgbClr val="508927"/>
                </a:solidFill>
              </a:rPr>
              <a:t> ka </a:t>
            </a:r>
            <a:r>
              <a:rPr lang="en-US" dirty="0" err="1">
                <a:solidFill>
                  <a:srgbClr val="508927"/>
                </a:solidFill>
              </a:rPr>
              <a:t>sektoru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upravljanja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otpadom</a:t>
            </a:r>
            <a:r>
              <a:rPr lang="en-US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pl-PL" b="1" dirty="0">
                <a:solidFill>
                  <a:srgbClr val="508927"/>
                </a:solidFill>
              </a:rPr>
              <a:t>Revidiran Pravilnik o upravljanju udruženjem i ljudskim resursima</a:t>
            </a:r>
            <a:r>
              <a:rPr lang="pl-PL" dirty="0">
                <a:solidFill>
                  <a:srgbClr val="508927"/>
                </a:solidFill>
              </a:rPr>
              <a:t>.</a:t>
            </a:r>
            <a:endParaRPr lang="en-US" dirty="0">
              <a:solidFill>
                <a:srgbClr val="5089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7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DCA30-A9DE-29EE-A645-9C7067CF5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3120E-5B5C-A2E6-AF41-034782B1C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514906"/>
            <a:ext cx="9063569" cy="62143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solidFill>
                  <a:srgbClr val="508927"/>
                </a:solidFill>
              </a:rPr>
              <a:t>Donesena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b="1" dirty="0">
                <a:solidFill>
                  <a:srgbClr val="508927"/>
                </a:solidFill>
              </a:rPr>
              <a:t>O</a:t>
            </a:r>
            <a:r>
              <a:rPr lang="pl-PL" b="1" dirty="0">
                <a:solidFill>
                  <a:srgbClr val="508927"/>
                </a:solidFill>
              </a:rPr>
              <a:t>dluk</a:t>
            </a:r>
            <a:r>
              <a:rPr lang="en-US" b="1" dirty="0">
                <a:solidFill>
                  <a:srgbClr val="508927"/>
                </a:solidFill>
              </a:rPr>
              <a:t>a</a:t>
            </a:r>
            <a:r>
              <a:rPr lang="pl-PL" b="1" dirty="0">
                <a:solidFill>
                  <a:srgbClr val="508927"/>
                </a:solidFill>
              </a:rPr>
              <a:t> o </a:t>
            </a:r>
            <a:r>
              <a:rPr lang="en-US" b="1" dirty="0" err="1">
                <a:solidFill>
                  <a:srgbClr val="508927"/>
                </a:solidFill>
              </a:rPr>
              <a:t>pokretanju</a:t>
            </a:r>
            <a:r>
              <a:rPr lang="pl-PL" b="1" dirty="0">
                <a:solidFill>
                  <a:srgbClr val="508927"/>
                </a:solidFill>
              </a:rPr>
              <a:t> aktivnosti </a:t>
            </a:r>
            <a:r>
              <a:rPr lang="en-US" b="1" dirty="0" err="1">
                <a:solidFill>
                  <a:srgbClr val="508927"/>
                </a:solidFill>
              </a:rPr>
              <a:t>iz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Programa</a:t>
            </a:r>
            <a:r>
              <a:rPr lang="en-US" dirty="0">
                <a:solidFill>
                  <a:srgbClr val="508927"/>
                </a:solidFill>
              </a:rPr>
              <a:t>: </a:t>
            </a:r>
            <a:r>
              <a:rPr lang="pl-PL" dirty="0">
                <a:solidFill>
                  <a:srgbClr val="508927"/>
                </a:solidFill>
              </a:rPr>
              <a:t>A4 – „Pokrenuti aktivnosti za izmjenu Zakona o javnim preduzećima i/ili Zakona o privrednim društvima FBiH“, i aktivnosti D4 – „Priprema smjernica za izradu poslovnih planova KP koji će definisati potrebni sadržaj, metodologiju izrade i podatke koji će se koristiti“.</a:t>
            </a:r>
            <a:endParaRPr lang="en-US" dirty="0">
              <a:solidFill>
                <a:srgbClr val="508927"/>
              </a:solidFill>
            </a:endParaRPr>
          </a:p>
          <a:p>
            <a:pPr algn="just"/>
            <a:r>
              <a:rPr lang="en-US" dirty="0" err="1">
                <a:solidFill>
                  <a:srgbClr val="508927"/>
                </a:solidFill>
              </a:rPr>
              <a:t>Usvojen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pl-PL" dirty="0">
                <a:solidFill>
                  <a:srgbClr val="508927"/>
                </a:solidFill>
              </a:rPr>
              <a:t>je i </a:t>
            </a:r>
            <a:r>
              <a:rPr lang="pl-PL" b="1" dirty="0">
                <a:solidFill>
                  <a:srgbClr val="508927"/>
                </a:solidFill>
              </a:rPr>
              <a:t>prijedlog da se </a:t>
            </a:r>
            <a:r>
              <a:rPr lang="en-US" b="1" dirty="0">
                <a:solidFill>
                  <a:srgbClr val="508927"/>
                </a:solidFill>
              </a:rPr>
              <a:t>FMPVŠ</a:t>
            </a:r>
            <a:r>
              <a:rPr lang="pl-PL" b="1" dirty="0">
                <a:solidFill>
                  <a:srgbClr val="508927"/>
                </a:solidFill>
              </a:rPr>
              <a:t> uputi inicijativa za pokretanje aktivnosti </a:t>
            </a:r>
            <a:r>
              <a:rPr lang="pl-PL" dirty="0">
                <a:solidFill>
                  <a:srgbClr val="508927"/>
                </a:solidFill>
              </a:rPr>
              <a:t>C1 – „Jačanje kapaciteta institucija na svim nivoima u FBiH, uključujući i KP, za apliciranje za sredstva i procedure implementacije projekata IFI, kao i za provođenje tenderskih procedura“.</a:t>
            </a:r>
            <a:endParaRPr lang="en-US" dirty="0">
              <a:solidFill>
                <a:srgbClr val="508927"/>
              </a:solidFill>
            </a:endParaRPr>
          </a:p>
          <a:p>
            <a:pPr algn="just"/>
            <a:r>
              <a:rPr lang="en-US" dirty="0">
                <a:solidFill>
                  <a:srgbClr val="508927"/>
                </a:solidFill>
              </a:rPr>
              <a:t>N</a:t>
            </a:r>
            <a:r>
              <a:rPr lang="pl-PL" dirty="0">
                <a:solidFill>
                  <a:srgbClr val="508927"/>
                </a:solidFill>
              </a:rPr>
              <a:t>adležnim institucijama u FBiH (Vladi FBiH, FERK-u, FMERI i JP Elektroprivreda BiH)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upućeni</a:t>
            </a:r>
            <a:r>
              <a:rPr lang="pl-PL" b="1" dirty="0">
                <a:solidFill>
                  <a:srgbClr val="508927"/>
                </a:solidFill>
              </a:rPr>
              <a:t> zahtjev</a:t>
            </a:r>
            <a:r>
              <a:rPr lang="en-US" b="1" dirty="0" err="1">
                <a:solidFill>
                  <a:srgbClr val="508927"/>
                </a:solidFill>
              </a:rPr>
              <a:t>i</a:t>
            </a:r>
            <a:r>
              <a:rPr lang="pl-PL" b="1" dirty="0">
                <a:solidFill>
                  <a:srgbClr val="508927"/>
                </a:solidFill>
              </a:rPr>
              <a:t> za izmjenu zakonskih i podzakonskih akata, kojim bi se JKP u FBiH tretirala kao posebna kategorija potrošača</a:t>
            </a:r>
            <a:r>
              <a:rPr lang="pl-PL" dirty="0">
                <a:solidFill>
                  <a:srgbClr val="508927"/>
                </a:solidFill>
              </a:rPr>
              <a:t>, u smislu utvrđivanja posebne tarife cijene električne energije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pl-PL" dirty="0">
                <a:solidFill>
                  <a:srgbClr val="508927"/>
                </a:solidFill>
              </a:rPr>
              <a:t>kao i pokretanje inicijative za izmjenu i dopunu Odluke o određivanju dodatnih krajnih kupaca od posebnog društvenog značaja.</a:t>
            </a:r>
            <a:endParaRPr lang="en-US" dirty="0">
              <a:solidFill>
                <a:srgbClr val="508927"/>
              </a:solidFill>
            </a:endParaRPr>
          </a:p>
          <a:p>
            <a:pPr algn="just"/>
            <a:r>
              <a:rPr lang="en-US" dirty="0">
                <a:solidFill>
                  <a:srgbClr val="508927"/>
                </a:solidFill>
              </a:rPr>
              <a:t>UPKP u FBiH je </a:t>
            </a:r>
            <a:r>
              <a:rPr lang="en-US" dirty="0" err="1">
                <a:solidFill>
                  <a:srgbClr val="508927"/>
                </a:solidFill>
              </a:rPr>
              <a:t>bilo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pokrovitelj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učestvovalo</a:t>
            </a:r>
            <a:r>
              <a:rPr lang="en-US" dirty="0">
                <a:solidFill>
                  <a:srgbClr val="508927"/>
                </a:solidFill>
              </a:rPr>
              <a:t> u </a:t>
            </a:r>
            <a:r>
              <a:rPr lang="en-US" dirty="0" err="1">
                <a:solidFill>
                  <a:srgbClr val="508927"/>
                </a:solidFill>
              </a:rPr>
              <a:t>radu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Prve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stručne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konferencije</a:t>
            </a:r>
            <a:r>
              <a:rPr lang="en-US" b="1" dirty="0">
                <a:solidFill>
                  <a:srgbClr val="508927"/>
                </a:solidFill>
              </a:rPr>
              <a:t> u BiH „</a:t>
            </a:r>
            <a:r>
              <a:rPr lang="en-US" b="1" dirty="0" err="1">
                <a:solidFill>
                  <a:srgbClr val="508927"/>
                </a:solidFill>
              </a:rPr>
              <a:t>Gubici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vode</a:t>
            </a:r>
            <a:r>
              <a:rPr lang="en-US" b="1" dirty="0">
                <a:solidFill>
                  <a:srgbClr val="508927"/>
                </a:solidFill>
              </a:rPr>
              <a:t> u </a:t>
            </a:r>
            <a:r>
              <a:rPr lang="en-US" b="1" dirty="0" err="1">
                <a:solidFill>
                  <a:srgbClr val="508927"/>
                </a:solidFill>
              </a:rPr>
              <a:t>vodovodnim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sistemima</a:t>
            </a:r>
            <a:r>
              <a:rPr lang="en-US" b="1" dirty="0">
                <a:solidFill>
                  <a:srgbClr val="508927"/>
                </a:solidFill>
              </a:rPr>
              <a:t>“</a:t>
            </a:r>
            <a:r>
              <a:rPr lang="en-US" dirty="0">
                <a:solidFill>
                  <a:srgbClr val="508927"/>
                </a:solidFill>
              </a:rPr>
              <a:t>. </a:t>
            </a:r>
            <a:r>
              <a:rPr lang="en-US" dirty="0" err="1">
                <a:solidFill>
                  <a:srgbClr val="508927"/>
                </a:solidFill>
              </a:rPr>
              <a:t>Jedan</a:t>
            </a:r>
            <a:r>
              <a:rPr lang="en-US" dirty="0">
                <a:solidFill>
                  <a:srgbClr val="508927"/>
                </a:solidFill>
              </a:rPr>
              <a:t> od </a:t>
            </a:r>
            <a:r>
              <a:rPr lang="en-US" dirty="0" err="1">
                <a:solidFill>
                  <a:srgbClr val="508927"/>
                </a:solidFill>
              </a:rPr>
              <a:t>ciljeva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Konferencije</a:t>
            </a:r>
            <a:r>
              <a:rPr lang="en-US" dirty="0">
                <a:solidFill>
                  <a:srgbClr val="508927"/>
                </a:solidFill>
              </a:rPr>
              <a:t> bio je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da se </a:t>
            </a:r>
            <a:r>
              <a:rPr lang="en-US" dirty="0" err="1">
                <a:solidFill>
                  <a:srgbClr val="508927"/>
                </a:solidFill>
              </a:rPr>
              <a:t>ukaže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potrebe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jasnom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raspodjelom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nadležnosti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dirty="0" err="1">
                <a:solidFill>
                  <a:srgbClr val="508927"/>
                </a:solidFill>
              </a:rPr>
              <a:t>kao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činjenicu</a:t>
            </a:r>
            <a:r>
              <a:rPr lang="en-US" dirty="0">
                <a:solidFill>
                  <a:srgbClr val="508927"/>
                </a:solidFill>
              </a:rPr>
              <a:t> da </a:t>
            </a:r>
            <a:r>
              <a:rPr lang="en-US" dirty="0" err="1">
                <a:solidFill>
                  <a:srgbClr val="508927"/>
                </a:solidFill>
              </a:rPr>
              <a:t>uspješno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održivo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smanjenje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gubitaka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vode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piće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traži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zakonski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finansijski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okvir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iz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kojih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proističu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obavezujući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propisi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dirty="0" err="1">
                <a:solidFill>
                  <a:srgbClr val="508927"/>
                </a:solidFill>
              </a:rPr>
              <a:t>definisani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ciljevi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finansijski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izvori</a:t>
            </a:r>
            <a:r>
              <a:rPr lang="en-US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rgbClr val="508927"/>
                </a:solidFill>
              </a:rPr>
              <a:t>UPKP u FBiH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Udruženje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Vodovodi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Republike</a:t>
            </a:r>
            <a:r>
              <a:rPr lang="en-US" dirty="0">
                <a:solidFill>
                  <a:srgbClr val="508927"/>
                </a:solidFill>
              </a:rPr>
              <a:t> Srpske, </a:t>
            </a:r>
            <a:r>
              <a:rPr lang="en-US" dirty="0" err="1">
                <a:solidFill>
                  <a:srgbClr val="508927"/>
                </a:solidFill>
              </a:rPr>
              <a:t>Ministarstvu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vanjske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trgovine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ekonomskih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odnosa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Bosne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Hercegovine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b="1" dirty="0" err="1">
                <a:solidFill>
                  <a:srgbClr val="508927"/>
                </a:solidFill>
              </a:rPr>
              <a:t>uputili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su</a:t>
            </a:r>
            <a:r>
              <a:rPr lang="en-US" b="1" dirty="0">
                <a:solidFill>
                  <a:srgbClr val="508927"/>
                </a:solidFill>
              </a:rPr>
              <a:t> „</a:t>
            </a:r>
            <a:r>
              <a:rPr lang="en-US" b="1" dirty="0" err="1">
                <a:solidFill>
                  <a:srgbClr val="508927"/>
                </a:solidFill>
              </a:rPr>
              <a:t>Inicijativu</a:t>
            </a:r>
            <a:r>
              <a:rPr lang="en-US" b="1" dirty="0">
                <a:solidFill>
                  <a:srgbClr val="508927"/>
                </a:solidFill>
              </a:rPr>
              <a:t> za </a:t>
            </a:r>
            <a:r>
              <a:rPr lang="en-US" b="1" dirty="0" err="1">
                <a:solidFill>
                  <a:srgbClr val="508927"/>
                </a:solidFill>
              </a:rPr>
              <a:t>uspostavu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programa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finansiranja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smanjenja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gubitaka</a:t>
            </a:r>
            <a:r>
              <a:rPr lang="en-US" b="1" dirty="0">
                <a:solidFill>
                  <a:srgbClr val="508927"/>
                </a:solidFill>
              </a:rPr>
              <a:t> u </a:t>
            </a:r>
            <a:r>
              <a:rPr lang="en-US" b="1" dirty="0" err="1">
                <a:solidFill>
                  <a:srgbClr val="508927"/>
                </a:solidFill>
              </a:rPr>
              <a:t>vodovodnim</a:t>
            </a:r>
            <a:r>
              <a:rPr lang="en-US" b="1" dirty="0">
                <a:solidFill>
                  <a:srgbClr val="508927"/>
                </a:solidFill>
              </a:rPr>
              <a:t> </a:t>
            </a:r>
            <a:r>
              <a:rPr lang="en-US" b="1" dirty="0" err="1">
                <a:solidFill>
                  <a:srgbClr val="508927"/>
                </a:solidFill>
              </a:rPr>
              <a:t>sistemima</a:t>
            </a:r>
            <a:r>
              <a:rPr lang="en-US" b="1" dirty="0">
                <a:solidFill>
                  <a:srgbClr val="508927"/>
                </a:solidFill>
              </a:rPr>
              <a:t> u BiH“</a:t>
            </a:r>
            <a:r>
              <a:rPr lang="en-US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rgbClr val="508927"/>
                </a:solidFill>
              </a:rPr>
              <a:t>Održan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niz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sastanaka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predstavnicima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Švicarske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ambasade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vezano</a:t>
            </a:r>
            <a:r>
              <a:rPr lang="en-US" dirty="0">
                <a:solidFill>
                  <a:srgbClr val="508927"/>
                </a:solidFill>
              </a:rPr>
              <a:t> za rad </a:t>
            </a:r>
            <a:r>
              <a:rPr lang="en-US" dirty="0" err="1">
                <a:solidFill>
                  <a:srgbClr val="508927"/>
                </a:solidFill>
              </a:rPr>
              <a:t>Pododbora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grijanje</a:t>
            </a:r>
            <a:r>
              <a:rPr lang="en-US" dirty="0">
                <a:solidFill>
                  <a:srgbClr val="508927"/>
                </a:solidFill>
              </a:rPr>
              <a:t>, </a:t>
            </a:r>
            <a:r>
              <a:rPr lang="en-US" dirty="0" err="1">
                <a:solidFill>
                  <a:srgbClr val="508927"/>
                </a:solidFill>
              </a:rPr>
              <a:t>kao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projekat</a:t>
            </a:r>
            <a:r>
              <a:rPr lang="en-US" dirty="0">
                <a:solidFill>
                  <a:srgbClr val="508927"/>
                </a:solidFill>
              </a:rPr>
              <a:t> RCDN, </a:t>
            </a:r>
            <a:r>
              <a:rPr lang="en-US" dirty="0" err="1">
                <a:solidFill>
                  <a:srgbClr val="508927"/>
                </a:solidFill>
              </a:rPr>
              <a:t>kao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sastanak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sa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predstavnicima</a:t>
            </a:r>
            <a:r>
              <a:rPr lang="en-US" dirty="0">
                <a:solidFill>
                  <a:srgbClr val="508927"/>
                </a:solidFill>
              </a:rPr>
              <a:t> GIZ-a, </a:t>
            </a:r>
            <a:r>
              <a:rPr lang="en-US" dirty="0" err="1">
                <a:solidFill>
                  <a:srgbClr val="508927"/>
                </a:solidFill>
              </a:rPr>
              <a:t>vezano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za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planiranje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novog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bilateralnog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projekta</a:t>
            </a:r>
            <a:r>
              <a:rPr lang="en-US" dirty="0">
                <a:solidFill>
                  <a:srgbClr val="508927"/>
                </a:solidFill>
              </a:rPr>
              <a:t> u </a:t>
            </a:r>
            <a:r>
              <a:rPr lang="en-US" dirty="0" err="1">
                <a:solidFill>
                  <a:srgbClr val="508927"/>
                </a:solidFill>
              </a:rPr>
              <a:t>okviru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inicijative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klimatsko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partnerstvo</a:t>
            </a:r>
            <a:r>
              <a:rPr lang="en-US" dirty="0">
                <a:solidFill>
                  <a:srgbClr val="508927"/>
                </a:solidFill>
              </a:rPr>
              <a:t> za </a:t>
            </a:r>
            <a:r>
              <a:rPr lang="en-US" dirty="0" err="1">
                <a:solidFill>
                  <a:srgbClr val="508927"/>
                </a:solidFill>
              </a:rPr>
              <a:t>Zapadni</a:t>
            </a:r>
            <a:r>
              <a:rPr lang="en-US" dirty="0">
                <a:solidFill>
                  <a:srgbClr val="508927"/>
                </a:solidFill>
              </a:rPr>
              <a:t> Balkan: „</a:t>
            </a:r>
            <a:r>
              <a:rPr lang="en-US" dirty="0" err="1">
                <a:solidFill>
                  <a:srgbClr val="508927"/>
                </a:solidFill>
              </a:rPr>
              <a:t>Općine</a:t>
            </a:r>
            <a:r>
              <a:rPr lang="en-US" dirty="0">
                <a:solidFill>
                  <a:srgbClr val="508927"/>
                </a:solidFill>
              </a:rPr>
              <a:t> u </a:t>
            </a:r>
            <a:r>
              <a:rPr lang="en-US" dirty="0" err="1">
                <a:solidFill>
                  <a:srgbClr val="508927"/>
                </a:solidFill>
              </a:rPr>
              <a:t>zelenoj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tranziciji</a:t>
            </a:r>
            <a:r>
              <a:rPr lang="en-US" dirty="0">
                <a:solidFill>
                  <a:srgbClr val="508927"/>
                </a:solidFill>
              </a:rPr>
              <a:t> ka </a:t>
            </a:r>
            <a:r>
              <a:rPr lang="en-US" dirty="0" err="1">
                <a:solidFill>
                  <a:srgbClr val="508927"/>
                </a:solidFill>
              </a:rPr>
              <a:t>cirkularnoj</a:t>
            </a:r>
            <a:r>
              <a:rPr lang="en-US" dirty="0">
                <a:solidFill>
                  <a:srgbClr val="508927"/>
                </a:solidFill>
              </a:rPr>
              <a:t> </a:t>
            </a:r>
            <a:r>
              <a:rPr lang="en-US" dirty="0" err="1">
                <a:solidFill>
                  <a:srgbClr val="508927"/>
                </a:solidFill>
              </a:rPr>
              <a:t>ekonomiji</a:t>
            </a:r>
            <a:r>
              <a:rPr lang="en-US" dirty="0">
                <a:solidFill>
                  <a:srgbClr val="508927"/>
                </a:solidFill>
              </a:rPr>
              <a:t>“ u BiH.</a:t>
            </a:r>
            <a:endParaRPr lang="pl-PL" dirty="0">
              <a:solidFill>
                <a:srgbClr val="508927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rgbClr val="5089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0D3045-9E34-AFCF-324D-651008784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E2FF3508-2934-9935-6D7D-340197461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E6263B-DA5D-9C27-42E3-F0AB3E597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DAAE45C-1942-2F1B-95C9-9001A8352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23">
            <a:extLst>
              <a:ext uri="{FF2B5EF4-FFF2-40B4-BE49-F238E27FC236}">
                <a16:creationId xmlns:a16="http://schemas.microsoft.com/office/drawing/2014/main" id="{D8ED152E-6762-C838-CE8F-741CFC5B9F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5">
            <a:extLst>
              <a:ext uri="{FF2B5EF4-FFF2-40B4-BE49-F238E27FC236}">
                <a16:creationId xmlns:a16="http://schemas.microsoft.com/office/drawing/2014/main" id="{004A20CC-82C3-B902-A22F-9FBEEB423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64EF875C-50BE-555D-E71A-9B38CEC9E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27">
            <a:extLst>
              <a:ext uri="{FF2B5EF4-FFF2-40B4-BE49-F238E27FC236}">
                <a16:creationId xmlns:a16="http://schemas.microsoft.com/office/drawing/2014/main" id="{D8789292-2708-96E4-83B6-E5671A009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B4EB0E04-5B99-7228-7861-8A9369335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DAF5BE7-5D4A-9B67-2010-D268AB7B7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325BF9AC-18FA-7C4C-EACC-C4026DED3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595D1E-DE45-E24E-47E7-26A314D29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3689" y="2744033"/>
            <a:ext cx="7104080" cy="1691667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Hvala</a:t>
            </a:r>
            <a:r>
              <a:rPr lang="en-US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</a:t>
            </a:r>
            <a:r>
              <a:rPr lang="en-US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pažnji</a:t>
            </a:r>
            <a:r>
              <a:rPr lang="en-US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!</a:t>
            </a:r>
            <a:br>
              <a:rPr lang="en-US" sz="4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endParaRPr lang="bs-Latn-BA" sz="44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BD1E4-2A1C-9276-7103-9A9CEAD11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1963" y="6314639"/>
            <a:ext cx="6112077" cy="530225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FFFF">
                    <a:alpha val="70000"/>
                  </a:srgbClr>
                </a:solidFill>
              </a:rPr>
              <a:t>12. </a:t>
            </a:r>
            <a:r>
              <a:rPr lang="en-US" sz="2000" dirty="0" err="1">
                <a:solidFill>
                  <a:srgbClr val="FFFFFF">
                    <a:alpha val="70000"/>
                  </a:srgbClr>
                </a:solidFill>
              </a:rPr>
              <a:t>decembar</a:t>
            </a:r>
            <a:r>
              <a:rPr lang="en-US" sz="2000" dirty="0">
                <a:solidFill>
                  <a:srgbClr val="FFFFFF">
                    <a:alpha val="70000"/>
                  </a:srgbClr>
                </a:solidFill>
              </a:rPr>
              <a:t> 2024., Sarajevo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EC98393-6BD6-423A-A963-C5940DA946A3}"/>
              </a:ext>
            </a:extLst>
          </p:cNvPr>
          <p:cNvSpPr txBox="1">
            <a:spLocks/>
          </p:cNvSpPr>
          <p:nvPr/>
        </p:nvSpPr>
        <p:spPr>
          <a:xfrm>
            <a:off x="4413689" y="329052"/>
            <a:ext cx="7104080" cy="6539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FFFFFF">
                    <a:alpha val="70000"/>
                  </a:srgbClr>
                </a:solidFill>
              </a:rPr>
              <a:t>XXIII </a:t>
            </a:r>
            <a:r>
              <a:rPr lang="en-US" sz="2800" dirty="0" err="1">
                <a:solidFill>
                  <a:srgbClr val="FFFFFF">
                    <a:alpha val="70000"/>
                  </a:srgbClr>
                </a:solidFill>
              </a:rPr>
              <a:t>Skupština</a:t>
            </a:r>
            <a:r>
              <a:rPr lang="en-US" sz="2800" dirty="0">
                <a:solidFill>
                  <a:srgbClr val="FFFFFF">
                    <a:alpha val="70000"/>
                  </a:srgbClr>
                </a:solidFill>
              </a:rPr>
              <a:t> UPKP u FBiH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EFC69-7A57-A81A-C651-1E3A7DA59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370" y="982954"/>
            <a:ext cx="1652717" cy="78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992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D654-47E4-4FAE-A46E-CF717D207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70" y="609600"/>
            <a:ext cx="9734631" cy="1320800"/>
          </a:xfrm>
        </p:spPr>
        <p:txBody>
          <a:bodyPr>
            <a:normAutofit fontScale="90000"/>
          </a:bodyPr>
          <a:lstStyle/>
          <a:p>
            <a:r>
              <a:rPr lang="bs-Latn-BA" dirty="0"/>
              <a:t>UPKP </a:t>
            </a:r>
            <a:r>
              <a:rPr lang="en-US" dirty="0"/>
              <a:t>u </a:t>
            </a:r>
            <a:r>
              <a:rPr lang="bs-Latn-BA" dirty="0"/>
              <a:t>FBiH je u periodu od </a:t>
            </a:r>
            <a:r>
              <a:rPr lang="en-US" dirty="0" err="1"/>
              <a:t>januara</a:t>
            </a:r>
            <a:r>
              <a:rPr lang="en-US" dirty="0"/>
              <a:t>/</a:t>
            </a:r>
            <a:r>
              <a:rPr lang="en-US" dirty="0" err="1"/>
              <a:t>siječnja</a:t>
            </a:r>
            <a:r>
              <a:rPr lang="en-US" dirty="0"/>
              <a:t> </a:t>
            </a:r>
            <a:r>
              <a:rPr lang="bs-Latn-BA" dirty="0"/>
              <a:t>20</a:t>
            </a:r>
            <a:r>
              <a:rPr lang="en-US" dirty="0"/>
              <a:t>21.</a:t>
            </a:r>
            <a:r>
              <a:rPr lang="bs-Latn-BA" dirty="0"/>
              <a:t> do </a:t>
            </a:r>
            <a:r>
              <a:rPr lang="en-US" dirty="0" err="1"/>
              <a:t>decembra</a:t>
            </a:r>
            <a:r>
              <a:rPr lang="bs-Latn-BA" dirty="0"/>
              <a:t>/</a:t>
            </a:r>
            <a:r>
              <a:rPr lang="en-US" dirty="0" err="1"/>
              <a:t>prosinca</a:t>
            </a:r>
            <a:r>
              <a:rPr lang="bs-Latn-BA" dirty="0"/>
              <a:t> 202</a:t>
            </a:r>
            <a:r>
              <a:rPr lang="en-US" dirty="0"/>
              <a:t>4</a:t>
            </a:r>
            <a:r>
              <a:rPr lang="bs-Latn-BA" dirty="0"/>
              <a:t>.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bs-Latn-BA" dirty="0"/>
              <a:t> održalo</a:t>
            </a:r>
            <a:r>
              <a:rPr lang="en-US" dirty="0"/>
              <a:t>:</a:t>
            </a:r>
            <a:endParaRPr lang="bs-Latn-BA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740A38B-76A6-43DB-A87E-0CFB93DB8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3303062"/>
              </p:ext>
            </p:extLst>
          </p:nvPr>
        </p:nvGraphicFramePr>
        <p:xfrm>
          <a:off x="846009" y="1930400"/>
          <a:ext cx="8596668" cy="4552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06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D81DC-EFDE-4667-938F-3D493F88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0" y="370643"/>
            <a:ext cx="9001958" cy="62942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err="1">
                <a:solidFill>
                  <a:srgbClr val="508927"/>
                </a:solidFill>
              </a:rPr>
              <a:t>Stalne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svakodnevne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aktivnosti</a:t>
            </a:r>
            <a:r>
              <a:rPr lang="en-US" sz="2000" dirty="0">
                <a:solidFill>
                  <a:srgbClr val="508927"/>
                </a:solidFill>
              </a:rPr>
              <a:t> UPKP u FBiH </a:t>
            </a:r>
            <a:r>
              <a:rPr lang="en-US" sz="2000" dirty="0" err="1">
                <a:solidFill>
                  <a:srgbClr val="508927"/>
                </a:solidFill>
              </a:rPr>
              <a:t>su</a:t>
            </a:r>
            <a:r>
              <a:rPr lang="en-US" sz="2000" dirty="0">
                <a:solidFill>
                  <a:srgbClr val="508927"/>
                </a:solidFill>
              </a:rPr>
              <a:t> u </a:t>
            </a:r>
            <a:r>
              <a:rPr lang="en-US" sz="2000" dirty="0" err="1">
                <a:solidFill>
                  <a:srgbClr val="508927"/>
                </a:solidFill>
              </a:rPr>
              <a:t>službi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svih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naših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članica</a:t>
            </a:r>
            <a:r>
              <a:rPr lang="en-US" sz="2000" dirty="0">
                <a:solidFill>
                  <a:srgbClr val="508927"/>
                </a:solidFill>
              </a:rPr>
              <a:t>, za </a:t>
            </a:r>
            <a:r>
              <a:rPr lang="en-US" sz="2000" dirty="0" err="1">
                <a:solidFill>
                  <a:srgbClr val="508927"/>
                </a:solidFill>
              </a:rPr>
              <a:t>stvaranje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boljeg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ambijenta</a:t>
            </a:r>
            <a:r>
              <a:rPr lang="en-US" sz="2000" dirty="0">
                <a:solidFill>
                  <a:srgbClr val="508927"/>
                </a:solidFill>
              </a:rPr>
              <a:t> za </a:t>
            </a:r>
            <a:r>
              <a:rPr lang="en-US" sz="2000" dirty="0" err="1">
                <a:solidFill>
                  <a:srgbClr val="508927"/>
                </a:solidFill>
              </a:rPr>
              <a:t>poslovanje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javnih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komunalnih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preduzeća</a:t>
            </a:r>
            <a:r>
              <a:rPr lang="en-US" sz="2000" dirty="0">
                <a:solidFill>
                  <a:srgbClr val="508927"/>
                </a:solidFill>
              </a:rPr>
              <a:t>. Ove </a:t>
            </a:r>
            <a:r>
              <a:rPr lang="en-US" sz="2000" dirty="0" err="1">
                <a:solidFill>
                  <a:srgbClr val="508927"/>
                </a:solidFill>
              </a:rPr>
              <a:t>aktivnosti</a:t>
            </a:r>
            <a:r>
              <a:rPr lang="en-US" sz="2000" dirty="0">
                <a:solidFill>
                  <a:srgbClr val="508927"/>
                </a:solidFill>
              </a:rPr>
              <a:t> se </a:t>
            </a:r>
            <a:r>
              <a:rPr lang="en-US" sz="2000" dirty="0" err="1">
                <a:solidFill>
                  <a:srgbClr val="508927"/>
                </a:solidFill>
              </a:rPr>
              <a:t>ogledaju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kroz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praćenje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pojedinih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zakona</a:t>
            </a:r>
            <a:r>
              <a:rPr lang="en-US" sz="2000" dirty="0">
                <a:solidFill>
                  <a:srgbClr val="508927"/>
                </a:solidFill>
              </a:rPr>
              <a:t> koji u </a:t>
            </a:r>
            <a:r>
              <a:rPr lang="en-US" sz="2000" dirty="0" err="1">
                <a:solidFill>
                  <a:srgbClr val="508927"/>
                </a:solidFill>
              </a:rPr>
              <a:t>primjeni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dosta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otežavaju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normalno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funkcionisanje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javnih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komunalnih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preduzeća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jer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su</a:t>
            </a:r>
            <a:r>
              <a:rPr lang="en-US" sz="2000" dirty="0">
                <a:solidFill>
                  <a:srgbClr val="508927"/>
                </a:solidFill>
              </a:rPr>
              <a:t> u </a:t>
            </a:r>
            <a:r>
              <a:rPr lang="en-US" sz="2000" dirty="0" err="1">
                <a:solidFill>
                  <a:srgbClr val="508927"/>
                </a:solidFill>
              </a:rPr>
              <a:t>direktnoj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implementaciji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uočeni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nedostaci</a:t>
            </a:r>
            <a:r>
              <a:rPr lang="en-US" sz="2000" dirty="0">
                <a:solidFill>
                  <a:srgbClr val="508927"/>
                </a:solidFill>
              </a:rPr>
              <a:t>, a </a:t>
            </a:r>
            <a:r>
              <a:rPr lang="en-US" sz="2000" dirty="0" err="1">
                <a:solidFill>
                  <a:srgbClr val="508927"/>
                </a:solidFill>
              </a:rPr>
              <a:t>kako</a:t>
            </a:r>
            <a:r>
              <a:rPr lang="en-US" sz="2000" dirty="0">
                <a:solidFill>
                  <a:srgbClr val="508927"/>
                </a:solidFill>
              </a:rPr>
              <a:t> je </a:t>
            </a:r>
            <a:r>
              <a:rPr lang="en-US" sz="2000" dirty="0" err="1">
                <a:solidFill>
                  <a:srgbClr val="508927"/>
                </a:solidFill>
              </a:rPr>
              <a:t>neophodno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omogućiti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efikasan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pravni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okvir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vrlo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često</a:t>
            </a:r>
            <a:r>
              <a:rPr lang="en-US" sz="2000" dirty="0">
                <a:solidFill>
                  <a:srgbClr val="508927"/>
                </a:solidFill>
              </a:rPr>
              <a:t> se </a:t>
            </a:r>
            <a:r>
              <a:rPr lang="en-US" sz="2000" dirty="0" err="1">
                <a:solidFill>
                  <a:srgbClr val="508927"/>
                </a:solidFill>
              </a:rPr>
              <a:t>upućuju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inicijative</a:t>
            </a:r>
            <a:r>
              <a:rPr lang="en-US" sz="2000" dirty="0">
                <a:solidFill>
                  <a:srgbClr val="508927"/>
                </a:solidFill>
              </a:rPr>
              <a:t> za </a:t>
            </a:r>
            <a:r>
              <a:rPr lang="en-US" sz="2000" dirty="0" err="1">
                <a:solidFill>
                  <a:srgbClr val="508927"/>
                </a:solidFill>
              </a:rPr>
              <a:t>izmjene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dopune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kao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npr</a:t>
            </a:r>
            <a:r>
              <a:rPr lang="en-US" sz="2000" dirty="0">
                <a:solidFill>
                  <a:srgbClr val="508927"/>
                </a:solidFill>
              </a:rPr>
              <a:t>. </a:t>
            </a:r>
            <a:r>
              <a:rPr lang="en-US" sz="2000" dirty="0" err="1">
                <a:solidFill>
                  <a:srgbClr val="508927"/>
                </a:solidFill>
              </a:rPr>
              <a:t>Zakona</a:t>
            </a:r>
            <a:r>
              <a:rPr lang="en-US" sz="2000" dirty="0">
                <a:solidFill>
                  <a:srgbClr val="508927"/>
                </a:solidFill>
              </a:rPr>
              <a:t> o </a:t>
            </a:r>
            <a:r>
              <a:rPr lang="en-US" sz="2000" dirty="0" err="1">
                <a:solidFill>
                  <a:srgbClr val="508927"/>
                </a:solidFill>
              </a:rPr>
              <a:t>javnim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nabavkama</a:t>
            </a:r>
            <a:r>
              <a:rPr lang="en-US" sz="2000" dirty="0">
                <a:solidFill>
                  <a:srgbClr val="508927"/>
                </a:solidFill>
              </a:rPr>
              <a:t> BiH, </a:t>
            </a:r>
            <a:r>
              <a:rPr lang="en-US" sz="2000" dirty="0" err="1">
                <a:solidFill>
                  <a:srgbClr val="508927"/>
                </a:solidFill>
              </a:rPr>
              <a:t>primjedbe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</a:t>
            </a:r>
            <a:r>
              <a:rPr lang="en-US" sz="2000" dirty="0">
                <a:solidFill>
                  <a:srgbClr val="508927"/>
                </a:solidFill>
              </a:rPr>
              <a:t> set </a:t>
            </a:r>
            <a:r>
              <a:rPr lang="en-US" sz="2000" dirty="0" err="1">
                <a:solidFill>
                  <a:srgbClr val="508927"/>
                </a:solidFill>
              </a:rPr>
              <a:t>Nacrta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Zakona</a:t>
            </a:r>
            <a:r>
              <a:rPr lang="en-US" sz="2000" dirty="0">
                <a:solidFill>
                  <a:srgbClr val="508927"/>
                </a:solidFill>
              </a:rPr>
              <a:t> o </a:t>
            </a:r>
            <a:r>
              <a:rPr lang="en-US" sz="2000" dirty="0" err="1">
                <a:solidFill>
                  <a:srgbClr val="508927"/>
                </a:solidFill>
              </a:rPr>
              <a:t>energetskoj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djelatnosti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dopune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Zakona</a:t>
            </a:r>
            <a:r>
              <a:rPr lang="en-US" sz="2000" dirty="0">
                <a:solidFill>
                  <a:srgbClr val="508927"/>
                </a:solidFill>
              </a:rPr>
              <a:t> o PDV-u, </a:t>
            </a:r>
            <a:r>
              <a:rPr lang="en-US" sz="2000" dirty="0" err="1">
                <a:solidFill>
                  <a:srgbClr val="508927"/>
                </a:solidFill>
              </a:rPr>
              <a:t>itd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solidFill>
                <a:srgbClr val="508927"/>
              </a:solidFill>
            </a:endParaRPr>
          </a:p>
          <a:p>
            <a:pPr marL="0" indent="0" algn="just">
              <a:buNone/>
            </a:pPr>
            <a:r>
              <a:rPr lang="en-US" sz="2000" dirty="0" err="1">
                <a:solidFill>
                  <a:srgbClr val="508927"/>
                </a:solidFill>
              </a:rPr>
              <a:t>Komunalna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tematika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komunalna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privreda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izazovi</a:t>
            </a:r>
            <a:r>
              <a:rPr lang="en-US" sz="2000" dirty="0">
                <a:solidFill>
                  <a:srgbClr val="508927"/>
                </a:solidFill>
              </a:rPr>
              <a:t> u </a:t>
            </a:r>
            <a:r>
              <a:rPr lang="en-US" sz="2000" dirty="0" err="1">
                <a:solidFill>
                  <a:srgbClr val="508927"/>
                </a:solidFill>
              </a:rPr>
              <a:t>radu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svih</a:t>
            </a:r>
            <a:r>
              <a:rPr lang="en-US" sz="2000" dirty="0">
                <a:solidFill>
                  <a:srgbClr val="508927"/>
                </a:solidFill>
              </a:rPr>
              <a:t> JKP </a:t>
            </a:r>
            <a:r>
              <a:rPr lang="en-US" sz="2000" dirty="0" err="1">
                <a:solidFill>
                  <a:srgbClr val="508927"/>
                </a:solidFill>
              </a:rPr>
              <a:t>su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žila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kucavica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lokalnih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sredina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države</a:t>
            </a:r>
            <a:r>
              <a:rPr lang="en-US" sz="2000" dirty="0">
                <a:solidFill>
                  <a:srgbClr val="508927"/>
                </a:solidFill>
              </a:rPr>
              <a:t> BiH u </a:t>
            </a:r>
            <a:r>
              <a:rPr lang="en-US" sz="2000" dirty="0" err="1">
                <a:solidFill>
                  <a:srgbClr val="508927"/>
                </a:solidFill>
              </a:rPr>
              <a:t>cjelini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stoga</a:t>
            </a:r>
            <a:r>
              <a:rPr lang="en-US" sz="2000" dirty="0">
                <a:solidFill>
                  <a:srgbClr val="508927"/>
                </a:solidFill>
              </a:rPr>
              <a:t> UPKP u FBiH </a:t>
            </a:r>
            <a:r>
              <a:rPr lang="en-US" sz="2000" dirty="0" err="1">
                <a:solidFill>
                  <a:srgbClr val="508927"/>
                </a:solidFill>
              </a:rPr>
              <a:t>stalno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ukazuje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činjenicu</a:t>
            </a:r>
            <a:r>
              <a:rPr lang="en-US" sz="2000" dirty="0">
                <a:solidFill>
                  <a:srgbClr val="508927"/>
                </a:solidFill>
              </a:rPr>
              <a:t>, da </a:t>
            </a:r>
            <a:r>
              <a:rPr lang="en-US" sz="2000" dirty="0" err="1">
                <a:solidFill>
                  <a:srgbClr val="508927"/>
                </a:solidFill>
              </a:rPr>
              <a:t>svi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skupa</a:t>
            </a:r>
            <a:r>
              <a:rPr lang="en-US" sz="2000" dirty="0">
                <a:solidFill>
                  <a:srgbClr val="508927"/>
                </a:solidFill>
              </a:rPr>
              <a:t> (od </a:t>
            </a:r>
            <a:r>
              <a:rPr lang="en-US" sz="2000" dirty="0" err="1">
                <a:solidFill>
                  <a:srgbClr val="508927"/>
                </a:solidFill>
              </a:rPr>
              <a:t>najnižih</a:t>
            </a:r>
            <a:r>
              <a:rPr lang="en-US" sz="2000" dirty="0">
                <a:solidFill>
                  <a:srgbClr val="508927"/>
                </a:solidFill>
              </a:rPr>
              <a:t> do </a:t>
            </a:r>
            <a:r>
              <a:rPr lang="en-US" sz="2000" dirty="0" err="1">
                <a:solidFill>
                  <a:srgbClr val="508927"/>
                </a:solidFill>
              </a:rPr>
              <a:t>najviših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nivoa</a:t>
            </a:r>
            <a:r>
              <a:rPr lang="en-US" sz="2000" dirty="0">
                <a:solidFill>
                  <a:srgbClr val="508927"/>
                </a:solidFill>
              </a:rPr>
              <a:t> vlasti) </a:t>
            </a:r>
            <a:r>
              <a:rPr lang="en-US" sz="2000" dirty="0" err="1">
                <a:solidFill>
                  <a:srgbClr val="508927"/>
                </a:solidFill>
              </a:rPr>
              <a:t>treba</a:t>
            </a:r>
            <a:r>
              <a:rPr lang="en-US" sz="2000" dirty="0">
                <a:solidFill>
                  <a:srgbClr val="508927"/>
                </a:solidFill>
              </a:rPr>
              <a:t> da se </a:t>
            </a:r>
            <a:r>
              <a:rPr lang="en-US" sz="2000" dirty="0" err="1">
                <a:solidFill>
                  <a:srgbClr val="508927"/>
                </a:solidFill>
              </a:rPr>
              <a:t>više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angažuju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uključe</a:t>
            </a:r>
            <a:r>
              <a:rPr lang="en-US" sz="2000" dirty="0">
                <a:solidFill>
                  <a:srgbClr val="508927"/>
                </a:solidFill>
              </a:rPr>
              <a:t> u rad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rješavanje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mnogo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otvorenih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pitanja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iz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domena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komunalne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privrede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usluga</a:t>
            </a:r>
            <a:r>
              <a:rPr lang="en-US" sz="2000" dirty="0">
                <a:solidFill>
                  <a:srgbClr val="508927"/>
                </a:solidFill>
              </a:rPr>
              <a:t>, a za </a:t>
            </a:r>
            <a:r>
              <a:rPr lang="en-US" sz="2000" dirty="0" err="1">
                <a:solidFill>
                  <a:srgbClr val="508927"/>
                </a:solidFill>
              </a:rPr>
              <a:t>bolje</a:t>
            </a:r>
            <a:r>
              <a:rPr lang="en-US" sz="2000" dirty="0">
                <a:solidFill>
                  <a:srgbClr val="508927"/>
                </a:solidFill>
              </a:rPr>
              <a:t> sutra </a:t>
            </a:r>
            <a:r>
              <a:rPr lang="en-US" sz="2000" dirty="0" err="1">
                <a:solidFill>
                  <a:srgbClr val="508927"/>
                </a:solidFill>
              </a:rPr>
              <a:t>svih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nas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solidFill>
                <a:srgbClr val="508927"/>
              </a:solidFill>
            </a:endParaRPr>
          </a:p>
          <a:p>
            <a:pPr marL="0" indent="0" algn="just">
              <a:buNone/>
            </a:pPr>
            <a:r>
              <a:rPr lang="en-US" sz="2000" dirty="0" err="1">
                <a:solidFill>
                  <a:srgbClr val="508927"/>
                </a:solidFill>
              </a:rPr>
              <a:t>Sve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aktivnosti</a:t>
            </a:r>
            <a:r>
              <a:rPr lang="en-US" sz="2000" dirty="0">
                <a:solidFill>
                  <a:srgbClr val="508927"/>
                </a:solidFill>
              </a:rPr>
              <a:t> UPKP u FBiH – </a:t>
            </a:r>
            <a:r>
              <a:rPr lang="en-US" sz="2000" dirty="0" err="1">
                <a:solidFill>
                  <a:srgbClr val="508927"/>
                </a:solidFill>
              </a:rPr>
              <a:t>Upravnog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Nadzornog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odbora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Pododbora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stručnih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timova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radnih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grupa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kao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svi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važeći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dokumenti</a:t>
            </a:r>
            <a:r>
              <a:rPr lang="en-US" sz="2000" dirty="0">
                <a:solidFill>
                  <a:srgbClr val="508927"/>
                </a:solidFill>
              </a:rPr>
              <a:t> UPKP u FBiH, </a:t>
            </a:r>
            <a:r>
              <a:rPr lang="en-US" sz="2000" dirty="0" err="1">
                <a:solidFill>
                  <a:srgbClr val="508927"/>
                </a:solidFill>
              </a:rPr>
              <a:t>mogu</a:t>
            </a:r>
            <a:r>
              <a:rPr lang="en-US" sz="2000" dirty="0">
                <a:solidFill>
                  <a:srgbClr val="508927"/>
                </a:solidFill>
              </a:rPr>
              <a:t> se </a:t>
            </a:r>
            <a:r>
              <a:rPr lang="en-US" sz="2000" dirty="0" err="1">
                <a:solidFill>
                  <a:srgbClr val="508927"/>
                </a:solidFill>
              </a:rPr>
              <a:t>pronaći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našoj</a:t>
            </a:r>
            <a:r>
              <a:rPr lang="en-US" sz="2000" dirty="0">
                <a:solidFill>
                  <a:srgbClr val="508927"/>
                </a:solidFill>
              </a:rPr>
              <a:t> web </a:t>
            </a:r>
            <a:r>
              <a:rPr lang="en-US" sz="2000" dirty="0" err="1">
                <a:solidFill>
                  <a:srgbClr val="508927"/>
                </a:solidFill>
              </a:rPr>
              <a:t>stranici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solidFill>
                <a:srgbClr val="5089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2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B5BABA-6BFF-4FE1-92EC-96E5906F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57" y="1947333"/>
            <a:ext cx="11323486" cy="13208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en-US" sz="6000" dirty="0" err="1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godina</a:t>
            </a:r>
            <a:endParaRPr lang="en-US" sz="6000" dirty="0">
              <a:solidFill>
                <a:srgbClr val="50892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2501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D81DC-EFDE-4667-938F-3D493F88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212" y="454981"/>
            <a:ext cx="8804018" cy="5948037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>
                <a:solidFill>
                  <a:srgbClr val="508927"/>
                </a:solidFill>
              </a:rPr>
              <a:t>Potpisan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Aneks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ugovora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nastavak</a:t>
            </a:r>
            <a:r>
              <a:rPr lang="en-US" sz="2000" b="1" dirty="0">
                <a:solidFill>
                  <a:srgbClr val="508927"/>
                </a:solidFill>
              </a:rPr>
              <a:t> RCDN </a:t>
            </a:r>
            <a:r>
              <a:rPr lang="en-US" sz="2000" b="1" dirty="0" err="1">
                <a:solidFill>
                  <a:srgbClr val="508927"/>
                </a:solidFill>
              </a:rPr>
              <a:t>projekta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</a:t>
            </a:r>
            <a:r>
              <a:rPr lang="en-US" sz="2000" dirty="0">
                <a:solidFill>
                  <a:srgbClr val="508927"/>
                </a:solidFill>
              </a:rPr>
              <a:t> period od </a:t>
            </a:r>
            <a:r>
              <a:rPr lang="en-US" sz="2000" dirty="0" err="1">
                <a:solidFill>
                  <a:srgbClr val="508927"/>
                </a:solidFill>
              </a:rPr>
              <a:t>godinu</a:t>
            </a:r>
            <a:r>
              <a:rPr lang="en-US" sz="2000" dirty="0">
                <a:solidFill>
                  <a:srgbClr val="508927"/>
                </a:solidFill>
              </a:rPr>
              <a:t> dana, </a:t>
            </a:r>
            <a:r>
              <a:rPr lang="en-US" sz="2000" dirty="0" err="1">
                <a:solidFill>
                  <a:srgbClr val="508927"/>
                </a:solidFill>
              </a:rPr>
              <a:t>počevši</a:t>
            </a:r>
            <a:r>
              <a:rPr lang="en-US" sz="2000" dirty="0">
                <a:solidFill>
                  <a:srgbClr val="508927"/>
                </a:solidFill>
              </a:rPr>
              <a:t> od </a:t>
            </a:r>
            <a:r>
              <a:rPr lang="en-US" sz="2000" dirty="0" err="1">
                <a:solidFill>
                  <a:srgbClr val="508927"/>
                </a:solidFill>
              </a:rPr>
              <a:t>jula</a:t>
            </a:r>
            <a:r>
              <a:rPr lang="en-US" sz="2000" dirty="0">
                <a:solidFill>
                  <a:srgbClr val="508927"/>
                </a:solidFill>
              </a:rPr>
              <a:t> 2021. </a:t>
            </a:r>
            <a:r>
              <a:rPr lang="en-US" sz="2000" dirty="0" err="1">
                <a:solidFill>
                  <a:srgbClr val="508927"/>
                </a:solidFill>
              </a:rPr>
              <a:t>godine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508927"/>
                </a:solidFill>
              </a:rPr>
              <a:t>Agenciji</a:t>
            </a:r>
            <a:r>
              <a:rPr lang="en-US" sz="2000" dirty="0">
                <a:solidFill>
                  <a:srgbClr val="508927"/>
                </a:solidFill>
              </a:rPr>
              <a:t> za </a:t>
            </a:r>
            <a:r>
              <a:rPr lang="en-US" sz="2000" dirty="0" err="1">
                <a:solidFill>
                  <a:srgbClr val="508927"/>
                </a:solidFill>
              </a:rPr>
              <a:t>javne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nabavke</a:t>
            </a:r>
            <a:r>
              <a:rPr lang="en-US" sz="2000" dirty="0">
                <a:solidFill>
                  <a:srgbClr val="508927"/>
                </a:solidFill>
              </a:rPr>
              <a:t> u BiH </a:t>
            </a:r>
            <a:r>
              <a:rPr lang="en-US" sz="2000" dirty="0" err="1">
                <a:solidFill>
                  <a:srgbClr val="508927"/>
                </a:solidFill>
              </a:rPr>
              <a:t>ispred</a:t>
            </a:r>
            <a:r>
              <a:rPr lang="en-US" sz="2000" dirty="0">
                <a:solidFill>
                  <a:srgbClr val="508927"/>
                </a:solidFill>
              </a:rPr>
              <a:t> UPKP u FBiH </a:t>
            </a:r>
            <a:r>
              <a:rPr lang="en-US" sz="2000" dirty="0" err="1">
                <a:solidFill>
                  <a:srgbClr val="508927"/>
                </a:solidFill>
              </a:rPr>
              <a:t>upućen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Zahtjev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izmjene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dopune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Prijedloga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Nacrta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Zakona</a:t>
            </a:r>
            <a:r>
              <a:rPr lang="en-US" sz="2000" b="1" dirty="0">
                <a:solidFill>
                  <a:srgbClr val="508927"/>
                </a:solidFill>
              </a:rPr>
              <a:t> o </a:t>
            </a:r>
            <a:r>
              <a:rPr lang="en-US" sz="2000" b="1" dirty="0" err="1">
                <a:solidFill>
                  <a:srgbClr val="508927"/>
                </a:solidFill>
              </a:rPr>
              <a:t>izmjenama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dopunama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Zakona</a:t>
            </a:r>
            <a:r>
              <a:rPr lang="en-US" sz="2000" b="1" dirty="0">
                <a:solidFill>
                  <a:srgbClr val="508927"/>
                </a:solidFill>
              </a:rPr>
              <a:t> o </a:t>
            </a:r>
            <a:r>
              <a:rPr lang="en-US" sz="2000" b="1" dirty="0" err="1">
                <a:solidFill>
                  <a:srgbClr val="508927"/>
                </a:solidFill>
              </a:rPr>
              <a:t>javnim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nabavkama</a:t>
            </a:r>
            <a:r>
              <a:rPr lang="en-US" sz="2000" b="1" dirty="0">
                <a:solidFill>
                  <a:srgbClr val="508927"/>
                </a:solidFill>
              </a:rPr>
              <a:t> BiH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dirty="0">
                <a:solidFill>
                  <a:srgbClr val="508927"/>
                </a:solidFill>
              </a:rPr>
              <a:t>UPKP u FBiH </a:t>
            </a:r>
            <a:r>
              <a:rPr lang="en-US" sz="2000" dirty="0" err="1">
                <a:solidFill>
                  <a:srgbClr val="508927"/>
                </a:solidFill>
              </a:rPr>
              <a:t>uputilo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Inicijativu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izmjene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preferencijalnog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tretmana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domaćeg</a:t>
            </a:r>
            <a:r>
              <a:rPr lang="en-US" sz="2000" b="1" dirty="0">
                <a:solidFill>
                  <a:srgbClr val="508927"/>
                </a:solidFill>
              </a:rPr>
              <a:t> u </a:t>
            </a:r>
            <a:r>
              <a:rPr lang="en-US" sz="2000" b="1" dirty="0" err="1">
                <a:solidFill>
                  <a:srgbClr val="508927"/>
                </a:solidFill>
              </a:rPr>
              <a:t>slučaju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produženja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ili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donošenja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nove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Odluke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koju</a:t>
            </a:r>
            <a:r>
              <a:rPr lang="en-US" sz="2000" dirty="0">
                <a:solidFill>
                  <a:srgbClr val="508927"/>
                </a:solidFill>
              </a:rPr>
              <a:t> je </a:t>
            </a:r>
            <a:r>
              <a:rPr lang="en-US" sz="2000" dirty="0" err="1">
                <a:solidFill>
                  <a:srgbClr val="508927"/>
                </a:solidFill>
              </a:rPr>
              <a:t>usvojilo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Vijeće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ministara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Bosne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Hercegovine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508927"/>
                </a:solidFill>
              </a:rPr>
              <a:t>Učešće</a:t>
            </a:r>
            <a:r>
              <a:rPr lang="en-US" sz="2000" dirty="0">
                <a:solidFill>
                  <a:srgbClr val="508927"/>
                </a:solidFill>
              </a:rPr>
              <a:t> u </a:t>
            </a:r>
            <a:r>
              <a:rPr lang="en-US" sz="2000" dirty="0" err="1">
                <a:solidFill>
                  <a:srgbClr val="508927"/>
                </a:solidFill>
              </a:rPr>
              <a:t>radu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Radne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grupe</a:t>
            </a:r>
            <a:r>
              <a:rPr lang="en-US" sz="2000" dirty="0">
                <a:solidFill>
                  <a:srgbClr val="508927"/>
                </a:solidFill>
              </a:rPr>
              <a:t> za </a:t>
            </a:r>
            <a:r>
              <a:rPr lang="en-US" sz="2000" dirty="0" err="1">
                <a:solidFill>
                  <a:srgbClr val="508927"/>
                </a:solidFill>
              </a:rPr>
              <a:t>izradu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>
                <a:solidFill>
                  <a:srgbClr val="508927"/>
                </a:solidFill>
              </a:rPr>
              <a:t>“</a:t>
            </a:r>
            <a:r>
              <a:rPr lang="en-US" sz="2000" b="1" dirty="0" err="1">
                <a:solidFill>
                  <a:srgbClr val="508927"/>
                </a:solidFill>
              </a:rPr>
              <a:t>Programa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unapređenje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vodnih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usluga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korištenje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najavljene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finansijske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tehničke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podrške</a:t>
            </a:r>
            <a:r>
              <a:rPr lang="en-US" sz="2000" b="1" dirty="0">
                <a:solidFill>
                  <a:srgbClr val="508927"/>
                </a:solidFill>
              </a:rPr>
              <a:t> u </a:t>
            </a:r>
            <a:r>
              <a:rPr lang="en-US" sz="2000" b="1" dirty="0" err="1">
                <a:solidFill>
                  <a:srgbClr val="508927"/>
                </a:solidFill>
              </a:rPr>
              <a:t>Federaciji</a:t>
            </a:r>
            <a:r>
              <a:rPr lang="en-US" sz="2000" b="1" dirty="0">
                <a:solidFill>
                  <a:srgbClr val="508927"/>
                </a:solidFill>
              </a:rPr>
              <a:t> BiH”.</a:t>
            </a:r>
          </a:p>
          <a:p>
            <a:pPr algn="just"/>
            <a:r>
              <a:rPr lang="en-US" sz="2000" dirty="0">
                <a:solidFill>
                  <a:srgbClr val="508927"/>
                </a:solidFill>
              </a:rPr>
              <a:t>U </a:t>
            </a:r>
            <a:r>
              <a:rPr lang="en-US" sz="2000" dirty="0" err="1">
                <a:solidFill>
                  <a:srgbClr val="508927"/>
                </a:solidFill>
              </a:rPr>
              <a:t>sklopu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projekta</a:t>
            </a:r>
            <a:r>
              <a:rPr lang="en-US" sz="2000" dirty="0">
                <a:solidFill>
                  <a:srgbClr val="508927"/>
                </a:solidFill>
              </a:rPr>
              <a:t> RCDN </a:t>
            </a:r>
            <a:r>
              <a:rPr lang="en-US" sz="2000" dirty="0" err="1">
                <a:solidFill>
                  <a:srgbClr val="508927"/>
                </a:solidFill>
              </a:rPr>
              <a:t>održana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obuka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odabranih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predstavnika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vodovodnih</a:t>
            </a:r>
            <a:r>
              <a:rPr lang="en-US" sz="2000" b="1" dirty="0">
                <a:solidFill>
                  <a:srgbClr val="508927"/>
                </a:solidFill>
              </a:rPr>
              <a:t> JKP </a:t>
            </a:r>
            <a:r>
              <a:rPr lang="en-US" sz="2000" b="1" dirty="0" err="1">
                <a:solidFill>
                  <a:srgbClr val="508927"/>
                </a:solidFill>
              </a:rPr>
              <a:t>na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temu</a:t>
            </a:r>
            <a:r>
              <a:rPr lang="en-US" sz="2000" b="1" dirty="0">
                <a:solidFill>
                  <a:srgbClr val="508927"/>
                </a:solidFill>
              </a:rPr>
              <a:t> „</a:t>
            </a:r>
            <a:r>
              <a:rPr lang="en-US" sz="2000" b="1" dirty="0" err="1">
                <a:solidFill>
                  <a:srgbClr val="508927"/>
                </a:solidFill>
              </a:rPr>
              <a:t>Upravljanje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projektnim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ciklusom</a:t>
            </a:r>
            <a:r>
              <a:rPr lang="en-US" sz="2000" b="1" dirty="0">
                <a:solidFill>
                  <a:srgbClr val="508927"/>
                </a:solidFill>
              </a:rPr>
              <a:t> (PCM)”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dirty="0">
                <a:solidFill>
                  <a:srgbClr val="508927"/>
                </a:solidFill>
              </a:rPr>
              <a:t>UPKP u FBiH je </a:t>
            </a:r>
            <a:r>
              <a:rPr lang="en-US" sz="2000" dirty="0" err="1">
                <a:solidFill>
                  <a:srgbClr val="508927"/>
                </a:solidFill>
              </a:rPr>
              <a:t>ponovo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uputilo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Zahtjev</a:t>
            </a:r>
            <a:r>
              <a:rPr lang="en-US" sz="2000" b="1" dirty="0">
                <a:solidFill>
                  <a:srgbClr val="508927"/>
                </a:solidFill>
              </a:rPr>
              <a:t> UIO za </a:t>
            </a:r>
            <a:r>
              <a:rPr lang="en-US" sz="2000" b="1" dirty="0" err="1">
                <a:solidFill>
                  <a:srgbClr val="508927"/>
                </a:solidFill>
              </a:rPr>
              <a:t>promjenu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stava</a:t>
            </a:r>
            <a:r>
              <a:rPr lang="en-US" sz="2000" b="1" dirty="0">
                <a:solidFill>
                  <a:srgbClr val="508927"/>
                </a:solidFill>
              </a:rPr>
              <a:t> po </a:t>
            </a:r>
            <a:r>
              <a:rPr lang="en-US" sz="2000" b="1" dirty="0" err="1">
                <a:solidFill>
                  <a:srgbClr val="508927"/>
                </a:solidFill>
              </a:rPr>
              <a:t>pitanju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pl-PL" sz="2000" b="1" dirty="0">
                <a:solidFill>
                  <a:srgbClr val="508927"/>
                </a:solidFill>
              </a:rPr>
              <a:t>naplate PDV-a na posebne vodne naknade</a:t>
            </a:r>
            <a:r>
              <a:rPr lang="en-US" sz="2000" b="1" dirty="0">
                <a:solidFill>
                  <a:srgbClr val="508927"/>
                </a:solidFill>
              </a:rPr>
              <a:t>, a </a:t>
            </a:r>
            <a:r>
              <a:rPr lang="en-US" sz="2000" b="1" dirty="0" err="1">
                <a:solidFill>
                  <a:srgbClr val="508927"/>
                </a:solidFill>
              </a:rPr>
              <a:t>obratili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smo</a:t>
            </a:r>
            <a:r>
              <a:rPr lang="en-US" sz="2000" b="1" dirty="0">
                <a:solidFill>
                  <a:srgbClr val="508927"/>
                </a:solidFill>
              </a:rPr>
              <a:t> se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Parlamentu</a:t>
            </a:r>
            <a:r>
              <a:rPr lang="en-US" sz="2000" b="1" dirty="0">
                <a:solidFill>
                  <a:srgbClr val="508927"/>
                </a:solidFill>
              </a:rPr>
              <a:t> FBiH </a:t>
            </a:r>
            <a:r>
              <a:rPr lang="en-US" sz="2000" b="1" dirty="0" err="1">
                <a:solidFill>
                  <a:srgbClr val="508927"/>
                </a:solidFill>
              </a:rPr>
              <a:t>sa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Inicijativom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dopunu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člana</a:t>
            </a:r>
            <a:r>
              <a:rPr lang="en-US" sz="2000" b="1" dirty="0">
                <a:solidFill>
                  <a:srgbClr val="508927"/>
                </a:solidFill>
              </a:rPr>
              <a:t> 39. </a:t>
            </a:r>
            <a:r>
              <a:rPr lang="en-US" sz="2000" b="1" dirty="0" err="1">
                <a:solidFill>
                  <a:srgbClr val="508927"/>
                </a:solidFill>
              </a:rPr>
              <a:t>Nacrta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zakona</a:t>
            </a:r>
            <a:r>
              <a:rPr lang="en-US" sz="2000" b="1" dirty="0">
                <a:solidFill>
                  <a:srgbClr val="508927"/>
                </a:solidFill>
              </a:rPr>
              <a:t> o PDV-u (</a:t>
            </a:r>
            <a:r>
              <a:rPr lang="en-US" sz="2000" b="1" dirty="0" err="1">
                <a:solidFill>
                  <a:srgbClr val="508927"/>
                </a:solidFill>
              </a:rPr>
              <a:t>član</a:t>
            </a:r>
            <a:r>
              <a:rPr lang="en-US" sz="2000" b="1" dirty="0">
                <a:solidFill>
                  <a:srgbClr val="508927"/>
                </a:solidFill>
              </a:rPr>
              <a:t> 20. </a:t>
            </a:r>
            <a:r>
              <a:rPr lang="en-US" sz="2000" b="1" dirty="0" err="1">
                <a:solidFill>
                  <a:srgbClr val="508927"/>
                </a:solidFill>
              </a:rPr>
              <a:t>važećeg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Zakona</a:t>
            </a:r>
            <a:r>
              <a:rPr lang="en-US" sz="2000" b="1" dirty="0">
                <a:solidFill>
                  <a:srgbClr val="508927"/>
                </a:solidFill>
              </a:rPr>
              <a:t>)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  <a:endParaRPr lang="en-US" sz="2000" b="1" dirty="0">
              <a:solidFill>
                <a:srgbClr val="5089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B5BABA-6BFF-4FE1-92EC-96E5906F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57" y="1947333"/>
            <a:ext cx="11323486" cy="13208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2022. </a:t>
            </a:r>
            <a:r>
              <a:rPr lang="en-US" sz="6000" dirty="0" err="1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godina</a:t>
            </a:r>
            <a:endParaRPr lang="en-US" sz="6000" dirty="0">
              <a:solidFill>
                <a:srgbClr val="50892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672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C960A-CB24-0F53-80EB-4836C7B74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A016A-1289-6284-5DAB-D0C164E51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91" y="346229"/>
            <a:ext cx="8804018" cy="6152225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>
                <a:solidFill>
                  <a:srgbClr val="508927"/>
                </a:solidFill>
              </a:rPr>
              <a:t>Dostavljene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primjedbe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na</a:t>
            </a:r>
            <a:r>
              <a:rPr lang="en-US" sz="2000" b="1" dirty="0">
                <a:solidFill>
                  <a:srgbClr val="508927"/>
                </a:solidFill>
              </a:rPr>
              <a:t> set </a:t>
            </a:r>
            <a:r>
              <a:rPr lang="en-US" sz="2000" b="1" dirty="0" err="1">
                <a:solidFill>
                  <a:srgbClr val="508927"/>
                </a:solidFill>
              </a:rPr>
              <a:t>Nacrta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Zakona</a:t>
            </a:r>
            <a:r>
              <a:rPr lang="en-US" sz="2000" b="1" dirty="0">
                <a:solidFill>
                  <a:srgbClr val="508927"/>
                </a:solidFill>
              </a:rPr>
              <a:t> o </a:t>
            </a:r>
            <a:r>
              <a:rPr lang="en-US" sz="2000" b="1" dirty="0" err="1">
                <a:solidFill>
                  <a:srgbClr val="508927"/>
                </a:solidFill>
              </a:rPr>
              <a:t>energetskoj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djelatnosti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rgbClr val="508927"/>
                </a:solidFill>
              </a:rPr>
              <a:t>UPKP u FBiH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SOGFBiH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potpisali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su</a:t>
            </a:r>
            <a:r>
              <a:rPr lang="en-US" sz="2000" b="1" dirty="0">
                <a:solidFill>
                  <a:srgbClr val="508927"/>
                </a:solidFill>
              </a:rPr>
              <a:t> memorandum o </a:t>
            </a:r>
            <a:r>
              <a:rPr lang="en-US" sz="2000" b="1" dirty="0" err="1">
                <a:solidFill>
                  <a:srgbClr val="508927"/>
                </a:solidFill>
              </a:rPr>
              <a:t>saradnji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kojim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smo</a:t>
            </a:r>
            <a:r>
              <a:rPr lang="en-US" sz="2000" dirty="0">
                <a:solidFill>
                  <a:srgbClr val="508927"/>
                </a:solidFill>
              </a:rPr>
              <a:t> se </a:t>
            </a:r>
            <a:r>
              <a:rPr lang="en-US" sz="2000" dirty="0" err="1">
                <a:solidFill>
                  <a:srgbClr val="508927"/>
                </a:solidFill>
              </a:rPr>
              <a:t>obavezali</a:t>
            </a:r>
            <a:r>
              <a:rPr lang="en-US" sz="2000" dirty="0">
                <a:solidFill>
                  <a:srgbClr val="508927"/>
                </a:solidFill>
              </a:rPr>
              <a:t> da </a:t>
            </a:r>
            <a:r>
              <a:rPr lang="en-US" sz="2000" dirty="0" err="1">
                <a:solidFill>
                  <a:srgbClr val="508927"/>
                </a:solidFill>
              </a:rPr>
              <a:t>ćemo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zajednički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zastupati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interese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naših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članova</a:t>
            </a:r>
            <a:r>
              <a:rPr lang="en-US" sz="2000" dirty="0">
                <a:solidFill>
                  <a:srgbClr val="508927"/>
                </a:solidFill>
              </a:rPr>
              <a:t>, da </a:t>
            </a:r>
            <a:r>
              <a:rPr lang="en-US" sz="2000" dirty="0" err="1">
                <a:solidFill>
                  <a:srgbClr val="508927"/>
                </a:solidFill>
              </a:rPr>
              <a:t>intenzivno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radimo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umrežavanju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razvijanju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međusobne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saradnje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između</a:t>
            </a:r>
            <a:r>
              <a:rPr lang="en-US" sz="2000" dirty="0">
                <a:solidFill>
                  <a:srgbClr val="508927"/>
                </a:solidFill>
              </a:rPr>
              <a:t> JLS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JKP, </a:t>
            </a:r>
            <a:r>
              <a:rPr lang="en-US" sz="2000" dirty="0" err="1">
                <a:solidFill>
                  <a:srgbClr val="508927"/>
                </a:solidFill>
              </a:rPr>
              <a:t>te</a:t>
            </a:r>
            <a:r>
              <a:rPr lang="en-US" sz="2000" dirty="0">
                <a:solidFill>
                  <a:srgbClr val="508927"/>
                </a:solidFill>
              </a:rPr>
              <a:t> da </a:t>
            </a:r>
            <a:r>
              <a:rPr lang="en-US" sz="2000" dirty="0" err="1">
                <a:solidFill>
                  <a:srgbClr val="508927"/>
                </a:solidFill>
              </a:rPr>
              <a:t>zajednički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jačamo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naše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kapacitete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508927"/>
                </a:solidFill>
              </a:rPr>
              <a:t>Usvojen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>
                <a:solidFill>
                  <a:srgbClr val="508927"/>
                </a:solidFill>
              </a:rPr>
              <a:t>Program za </a:t>
            </a:r>
            <a:r>
              <a:rPr lang="en-US" sz="2000" b="1" dirty="0" err="1">
                <a:solidFill>
                  <a:srgbClr val="508927"/>
                </a:solidFill>
              </a:rPr>
              <a:t>unapređenje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vodnih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usluga</a:t>
            </a:r>
            <a:r>
              <a:rPr lang="en-US" sz="2000" b="1" dirty="0">
                <a:solidFill>
                  <a:srgbClr val="508927"/>
                </a:solidFill>
              </a:rPr>
              <a:t> u FBiH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korištenje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najavljene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finansijske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tehničke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podrške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Metodologija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utvrđivanje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najniže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cijene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vodnih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usluga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dokumenti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kojima</a:t>
            </a:r>
            <a:r>
              <a:rPr lang="en-US" sz="2000" dirty="0">
                <a:solidFill>
                  <a:srgbClr val="508927"/>
                </a:solidFill>
              </a:rPr>
              <a:t> je </a:t>
            </a:r>
            <a:r>
              <a:rPr lang="en-US" sz="2000" dirty="0" err="1">
                <a:solidFill>
                  <a:srgbClr val="508927"/>
                </a:solidFill>
              </a:rPr>
              <a:t>aktivno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učestvovalo</a:t>
            </a:r>
            <a:r>
              <a:rPr lang="en-US" sz="2000" dirty="0">
                <a:solidFill>
                  <a:srgbClr val="508927"/>
                </a:solidFill>
              </a:rPr>
              <a:t> UPKP u FBiH. </a:t>
            </a:r>
          </a:p>
          <a:p>
            <a:pPr algn="just"/>
            <a:r>
              <a:rPr lang="en-US" sz="2000" dirty="0">
                <a:solidFill>
                  <a:srgbClr val="508927"/>
                </a:solidFill>
              </a:rPr>
              <a:t>UPKP u FBiH je od </a:t>
            </a:r>
            <a:r>
              <a:rPr lang="en-US" sz="2000" dirty="0" err="1">
                <a:solidFill>
                  <a:srgbClr val="508927"/>
                </a:solidFill>
              </a:rPr>
              <a:t>strane</a:t>
            </a:r>
            <a:r>
              <a:rPr lang="en-US" sz="2000" dirty="0">
                <a:solidFill>
                  <a:srgbClr val="508927"/>
                </a:solidFill>
              </a:rPr>
              <a:t> Vlade FBiH </a:t>
            </a:r>
            <a:r>
              <a:rPr lang="en-US" sz="2000" dirty="0" err="1">
                <a:solidFill>
                  <a:srgbClr val="508927"/>
                </a:solidFill>
              </a:rPr>
              <a:t>prepoznato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kao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važan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faktor</a:t>
            </a:r>
            <a:r>
              <a:rPr lang="en-US" sz="2000" b="1" dirty="0">
                <a:solidFill>
                  <a:srgbClr val="508927"/>
                </a:solidFill>
              </a:rPr>
              <a:t> u </a:t>
            </a:r>
            <a:r>
              <a:rPr lang="en-US" sz="2000" b="1" dirty="0" err="1">
                <a:solidFill>
                  <a:srgbClr val="508927"/>
                </a:solidFill>
              </a:rPr>
              <a:t>provođenju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Programa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tako</a:t>
            </a:r>
            <a:r>
              <a:rPr lang="en-US" sz="2000" dirty="0">
                <a:solidFill>
                  <a:srgbClr val="508927"/>
                </a:solidFill>
              </a:rPr>
              <a:t> da </a:t>
            </a:r>
            <a:r>
              <a:rPr lang="en-US" sz="2000" dirty="0" err="1">
                <a:solidFill>
                  <a:srgbClr val="508927"/>
                </a:solidFill>
              </a:rPr>
              <a:t>smo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>
                <a:solidFill>
                  <a:srgbClr val="508927"/>
                </a:solidFill>
              </a:rPr>
              <a:t>u </a:t>
            </a:r>
            <a:r>
              <a:rPr lang="en-US" sz="2000" b="1" dirty="0" err="1">
                <a:solidFill>
                  <a:srgbClr val="508927"/>
                </a:solidFill>
              </a:rPr>
              <a:t>usvojenom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petogodišnjem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planu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uvršteni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kao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jedni</a:t>
            </a:r>
            <a:r>
              <a:rPr lang="en-US" sz="2000" b="1" dirty="0">
                <a:solidFill>
                  <a:srgbClr val="508927"/>
                </a:solidFill>
              </a:rPr>
              <a:t> od </a:t>
            </a:r>
            <a:r>
              <a:rPr lang="en-US" sz="2000" b="1" dirty="0" err="1">
                <a:solidFill>
                  <a:srgbClr val="508927"/>
                </a:solidFill>
              </a:rPr>
              <a:t>nosioca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brojnih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aktivnosti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508927"/>
                </a:solidFill>
              </a:rPr>
              <a:t>Potpisan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Ugovor</a:t>
            </a:r>
            <a:r>
              <a:rPr lang="en-US" sz="2000" b="1" dirty="0">
                <a:solidFill>
                  <a:srgbClr val="508927"/>
                </a:solidFill>
              </a:rPr>
              <a:t> za </a:t>
            </a:r>
            <a:r>
              <a:rPr lang="en-US" sz="2000" b="1" dirty="0" err="1">
                <a:solidFill>
                  <a:srgbClr val="508927"/>
                </a:solidFill>
              </a:rPr>
              <a:t>projekat</a:t>
            </a:r>
            <a:r>
              <a:rPr lang="en-US" sz="2000" b="1" dirty="0">
                <a:solidFill>
                  <a:srgbClr val="508927"/>
                </a:solidFill>
              </a:rPr>
              <a:t> „</a:t>
            </a:r>
            <a:r>
              <a:rPr lang="en-US" sz="2000" b="1" dirty="0" err="1">
                <a:solidFill>
                  <a:srgbClr val="508927"/>
                </a:solidFill>
              </a:rPr>
              <a:t>Podrška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Programu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reformi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komunalnih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vodnih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usluga</a:t>
            </a:r>
            <a:r>
              <a:rPr lang="en-US" sz="2000" b="1" dirty="0">
                <a:solidFill>
                  <a:srgbClr val="508927"/>
                </a:solidFill>
              </a:rPr>
              <a:t> u </a:t>
            </a:r>
            <a:r>
              <a:rPr lang="en-US" sz="2000" b="1" dirty="0" err="1">
                <a:solidFill>
                  <a:srgbClr val="508927"/>
                </a:solidFill>
              </a:rPr>
              <a:t>Federaciji</a:t>
            </a:r>
            <a:r>
              <a:rPr lang="en-US" sz="2000" b="1" dirty="0">
                <a:solidFill>
                  <a:srgbClr val="508927"/>
                </a:solidFill>
              </a:rPr>
              <a:t> BiH </a:t>
            </a:r>
            <a:r>
              <a:rPr lang="en-US" sz="2000" b="1" dirty="0" err="1">
                <a:solidFill>
                  <a:srgbClr val="508927"/>
                </a:solidFill>
              </a:rPr>
              <a:t>i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promocija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primjene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tarifne</a:t>
            </a:r>
            <a:r>
              <a:rPr lang="en-US" sz="2000" b="1" dirty="0">
                <a:solidFill>
                  <a:srgbClr val="508927"/>
                </a:solidFill>
              </a:rPr>
              <a:t> </a:t>
            </a:r>
            <a:r>
              <a:rPr lang="en-US" sz="2000" b="1" dirty="0" err="1">
                <a:solidFill>
                  <a:srgbClr val="508927"/>
                </a:solidFill>
              </a:rPr>
              <a:t>Metodologije</a:t>
            </a:r>
            <a:r>
              <a:rPr lang="en-US" sz="2000" b="1" dirty="0">
                <a:solidFill>
                  <a:srgbClr val="508927"/>
                </a:solidFill>
              </a:rPr>
              <a:t>“</a:t>
            </a:r>
            <a:r>
              <a:rPr lang="en-US" sz="2000" dirty="0">
                <a:solidFill>
                  <a:srgbClr val="508927"/>
                </a:solidFill>
              </a:rPr>
              <a:t>, </a:t>
            </a:r>
            <a:r>
              <a:rPr lang="en-US" sz="2000" dirty="0" err="1">
                <a:solidFill>
                  <a:srgbClr val="508927"/>
                </a:solidFill>
              </a:rPr>
              <a:t>između</a:t>
            </a:r>
            <a:r>
              <a:rPr lang="en-US" sz="2000" dirty="0">
                <a:solidFill>
                  <a:srgbClr val="508927"/>
                </a:solidFill>
              </a:rPr>
              <a:t> UPKP u FBiH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UNDP-a, </a:t>
            </a:r>
            <a:r>
              <a:rPr lang="en-US" sz="2000" dirty="0" err="1">
                <a:solidFill>
                  <a:srgbClr val="508927"/>
                </a:solidFill>
              </a:rPr>
              <a:t>sa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namjerom</a:t>
            </a:r>
            <a:r>
              <a:rPr lang="en-US" sz="2000" dirty="0">
                <a:solidFill>
                  <a:srgbClr val="508927"/>
                </a:solidFill>
              </a:rPr>
              <a:t> da se </a:t>
            </a:r>
            <a:r>
              <a:rPr lang="en-US" sz="2000" dirty="0" err="1">
                <a:solidFill>
                  <a:srgbClr val="508927"/>
                </a:solidFill>
              </a:rPr>
              <a:t>vrši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edukacija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uposlenika</a:t>
            </a:r>
            <a:r>
              <a:rPr lang="en-US" sz="2000" dirty="0">
                <a:solidFill>
                  <a:srgbClr val="508927"/>
                </a:solidFill>
              </a:rPr>
              <a:t> JKP, u </a:t>
            </a:r>
            <a:r>
              <a:rPr lang="en-US" sz="2000" dirty="0" err="1">
                <a:solidFill>
                  <a:srgbClr val="508927"/>
                </a:solidFill>
              </a:rPr>
              <a:t>cilju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što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bolje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promocije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predstavljanja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Programa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i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primjene</a:t>
            </a:r>
            <a:r>
              <a:rPr lang="en-US" sz="2000" dirty="0">
                <a:solidFill>
                  <a:srgbClr val="508927"/>
                </a:solidFill>
              </a:rPr>
              <a:t> </a:t>
            </a:r>
            <a:r>
              <a:rPr lang="en-US" sz="2000" dirty="0" err="1">
                <a:solidFill>
                  <a:srgbClr val="508927"/>
                </a:solidFill>
              </a:rPr>
              <a:t>Metodologije</a:t>
            </a:r>
            <a:r>
              <a:rPr lang="en-US" sz="2000" dirty="0">
                <a:solidFill>
                  <a:srgbClr val="508927"/>
                </a:solidFill>
              </a:rPr>
              <a:t>.</a:t>
            </a:r>
          </a:p>
          <a:p>
            <a:pPr algn="just"/>
            <a:endParaRPr lang="en-US" sz="2000" dirty="0">
              <a:solidFill>
                <a:srgbClr val="5089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75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B5BABA-6BFF-4FE1-92EC-96E5906F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57" y="1947333"/>
            <a:ext cx="11323486" cy="132080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2023. </a:t>
            </a:r>
            <a:r>
              <a:rPr lang="en-US" sz="6000" dirty="0" err="1">
                <a:solidFill>
                  <a:srgbClr val="5089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godina</a:t>
            </a:r>
            <a:endParaRPr lang="en-US" sz="6000" dirty="0">
              <a:solidFill>
                <a:srgbClr val="50892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340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D81DC-EFDE-4667-938F-3D493F88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81" y="370643"/>
            <a:ext cx="8804018" cy="616998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>
                <a:solidFill>
                  <a:srgbClr val="508927"/>
                </a:solidFill>
              </a:rPr>
              <a:t>Uspješno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završen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projekat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potpisan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sa</a:t>
            </a:r>
            <a:r>
              <a:rPr lang="en-US" sz="2400" b="1" dirty="0">
                <a:solidFill>
                  <a:srgbClr val="508927"/>
                </a:solidFill>
              </a:rPr>
              <a:t> UNDP-om </a:t>
            </a:r>
            <a:r>
              <a:rPr lang="en-US" sz="2400" dirty="0">
                <a:solidFill>
                  <a:srgbClr val="508927"/>
                </a:solidFill>
              </a:rPr>
              <a:t>koji je </a:t>
            </a:r>
            <a:r>
              <a:rPr lang="en-US" sz="2400" dirty="0" err="1">
                <a:solidFill>
                  <a:srgbClr val="508927"/>
                </a:solidFill>
              </a:rPr>
              <a:t>trajao</a:t>
            </a:r>
            <a:r>
              <a:rPr lang="en-US" sz="2400" dirty="0">
                <a:solidFill>
                  <a:srgbClr val="508927"/>
                </a:solidFill>
              </a:rPr>
              <a:t> od </a:t>
            </a:r>
            <a:r>
              <a:rPr lang="en-US" sz="2400" dirty="0" err="1">
                <a:solidFill>
                  <a:srgbClr val="508927"/>
                </a:solidFill>
              </a:rPr>
              <a:t>oktobra</a:t>
            </a:r>
            <a:r>
              <a:rPr lang="en-US" sz="2400" dirty="0">
                <a:solidFill>
                  <a:srgbClr val="508927"/>
                </a:solidFill>
              </a:rPr>
              <a:t> 2022. do </a:t>
            </a:r>
            <a:r>
              <a:rPr lang="en-US" sz="2400" dirty="0" err="1">
                <a:solidFill>
                  <a:srgbClr val="508927"/>
                </a:solidFill>
              </a:rPr>
              <a:t>oktobra</a:t>
            </a:r>
            <a:r>
              <a:rPr lang="en-US" sz="2400" dirty="0">
                <a:solidFill>
                  <a:srgbClr val="508927"/>
                </a:solidFill>
              </a:rPr>
              <a:t> 2023. </a:t>
            </a:r>
            <a:r>
              <a:rPr lang="en-US" sz="2400" dirty="0" err="1">
                <a:solidFill>
                  <a:srgbClr val="508927"/>
                </a:solidFill>
              </a:rPr>
              <a:t>godine</a:t>
            </a:r>
            <a:r>
              <a:rPr lang="en-US" sz="2400" dirty="0">
                <a:solidFill>
                  <a:srgbClr val="508927"/>
                </a:solidFill>
              </a:rPr>
              <a:t>, a </a:t>
            </a:r>
            <a:r>
              <a:rPr lang="en-US" sz="2400" dirty="0" err="1">
                <a:solidFill>
                  <a:srgbClr val="508927"/>
                </a:solidFill>
              </a:rPr>
              <a:t>implementiran</a:t>
            </a:r>
            <a:r>
              <a:rPr lang="en-US" sz="2400" dirty="0">
                <a:solidFill>
                  <a:srgbClr val="508927"/>
                </a:solidFill>
              </a:rPr>
              <a:t> je </a:t>
            </a:r>
            <a:r>
              <a:rPr lang="en-US" sz="2400" dirty="0" err="1">
                <a:solidFill>
                  <a:srgbClr val="508927"/>
                </a:solidFill>
              </a:rPr>
              <a:t>kroz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aktivan</a:t>
            </a:r>
            <a:r>
              <a:rPr lang="en-US" sz="2400" dirty="0">
                <a:solidFill>
                  <a:srgbClr val="508927"/>
                </a:solidFill>
              </a:rPr>
              <a:t> rad </a:t>
            </a:r>
            <a:r>
              <a:rPr lang="en-US" sz="2400" dirty="0" err="1">
                <a:solidFill>
                  <a:srgbClr val="508927"/>
                </a:solidFill>
              </a:rPr>
              <a:t>predstavnika</a:t>
            </a:r>
            <a:r>
              <a:rPr lang="en-US" sz="2400" dirty="0">
                <a:solidFill>
                  <a:srgbClr val="508927"/>
                </a:solidFill>
              </a:rPr>
              <a:t> MEG II </a:t>
            </a:r>
            <a:r>
              <a:rPr lang="en-US" sz="2400" dirty="0" err="1">
                <a:solidFill>
                  <a:srgbClr val="508927"/>
                </a:solidFill>
              </a:rPr>
              <a:t>tima</a:t>
            </a:r>
            <a:r>
              <a:rPr lang="en-US" sz="2400" dirty="0">
                <a:solidFill>
                  <a:srgbClr val="508927"/>
                </a:solidFill>
              </a:rPr>
              <a:t> UNDP-a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predstavnika</a:t>
            </a:r>
            <a:r>
              <a:rPr lang="en-US" sz="2400" dirty="0">
                <a:solidFill>
                  <a:srgbClr val="508927"/>
                </a:solidFill>
              </a:rPr>
              <a:t> UPKP u FBiH, a </a:t>
            </a:r>
            <a:r>
              <a:rPr lang="en-US" sz="2400" dirty="0" err="1">
                <a:solidFill>
                  <a:srgbClr val="508927"/>
                </a:solidFill>
              </a:rPr>
              <a:t>obučeno</a:t>
            </a:r>
            <a:r>
              <a:rPr lang="en-US" sz="2400" dirty="0">
                <a:solidFill>
                  <a:srgbClr val="508927"/>
                </a:solidFill>
              </a:rPr>
              <a:t> je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12 </a:t>
            </a:r>
            <a:r>
              <a:rPr lang="en-US" sz="2400" dirty="0" err="1">
                <a:solidFill>
                  <a:srgbClr val="508927"/>
                </a:solidFill>
              </a:rPr>
              <a:t>trenera</a:t>
            </a:r>
            <a:r>
              <a:rPr lang="en-US" sz="2400" dirty="0">
                <a:solidFill>
                  <a:srgbClr val="508927"/>
                </a:solidFill>
              </a:rPr>
              <a:t>. Za period </a:t>
            </a:r>
            <a:r>
              <a:rPr lang="en-US" sz="2400" dirty="0" err="1">
                <a:solidFill>
                  <a:srgbClr val="508927"/>
                </a:solidFill>
              </a:rPr>
              <a:t>trajanja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projekta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održano</a:t>
            </a:r>
            <a:r>
              <a:rPr lang="en-US" sz="2400" dirty="0">
                <a:solidFill>
                  <a:srgbClr val="508927"/>
                </a:solidFill>
              </a:rPr>
              <a:t> je 20 </a:t>
            </a:r>
            <a:r>
              <a:rPr lang="en-US" sz="2400" dirty="0" err="1">
                <a:solidFill>
                  <a:srgbClr val="508927"/>
                </a:solidFill>
              </a:rPr>
              <a:t>radionica</a:t>
            </a:r>
            <a:r>
              <a:rPr lang="en-US" sz="2400" dirty="0">
                <a:solidFill>
                  <a:srgbClr val="508927"/>
                </a:solidFill>
              </a:rPr>
              <a:t> u tri </a:t>
            </a:r>
            <a:r>
              <a:rPr lang="en-US" sz="2400" dirty="0" err="1">
                <a:solidFill>
                  <a:srgbClr val="508927"/>
                </a:solidFill>
              </a:rPr>
              <a:t>ciklusa</a:t>
            </a:r>
            <a:r>
              <a:rPr lang="en-US" sz="2400" dirty="0">
                <a:solidFill>
                  <a:srgbClr val="508927"/>
                </a:solidFill>
              </a:rPr>
              <a:t>: </a:t>
            </a:r>
            <a:r>
              <a:rPr lang="en-US" sz="2400" dirty="0" err="1">
                <a:solidFill>
                  <a:srgbClr val="508927"/>
                </a:solidFill>
              </a:rPr>
              <a:t>početni</a:t>
            </a:r>
            <a:r>
              <a:rPr lang="en-US" sz="2400" dirty="0">
                <a:solidFill>
                  <a:srgbClr val="508927"/>
                </a:solidFill>
              </a:rPr>
              <a:t>, </a:t>
            </a:r>
            <a:r>
              <a:rPr lang="en-US" sz="2400" dirty="0" err="1">
                <a:solidFill>
                  <a:srgbClr val="508927"/>
                </a:solidFill>
              </a:rPr>
              <a:t>napredni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završni</a:t>
            </a:r>
            <a:r>
              <a:rPr lang="en-US" sz="2400" dirty="0">
                <a:solidFill>
                  <a:srgbClr val="508927"/>
                </a:solidFill>
              </a:rPr>
              <a:t>, a </a:t>
            </a:r>
            <a:r>
              <a:rPr lang="en-US" sz="2400" dirty="0" err="1">
                <a:solidFill>
                  <a:srgbClr val="508927"/>
                </a:solidFill>
              </a:rPr>
              <a:t>održane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su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4 </a:t>
            </a:r>
            <a:r>
              <a:rPr lang="en-US" sz="2400" dirty="0" err="1">
                <a:solidFill>
                  <a:srgbClr val="508927"/>
                </a:solidFill>
              </a:rPr>
              <a:t>tematske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konferencije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završni</a:t>
            </a:r>
            <a:r>
              <a:rPr lang="en-US" sz="2400" dirty="0">
                <a:solidFill>
                  <a:srgbClr val="508927"/>
                </a:solidFill>
              </a:rPr>
              <a:t> event.</a:t>
            </a:r>
          </a:p>
          <a:p>
            <a:pPr algn="just"/>
            <a:r>
              <a:rPr lang="en-US" sz="2400" dirty="0">
                <a:solidFill>
                  <a:srgbClr val="508927"/>
                </a:solidFill>
              </a:rPr>
              <a:t>Uz </a:t>
            </a:r>
            <a:r>
              <a:rPr lang="en-US" sz="2400" dirty="0" err="1">
                <a:solidFill>
                  <a:srgbClr val="508927"/>
                </a:solidFill>
              </a:rPr>
              <a:t>podršku</a:t>
            </a:r>
            <a:r>
              <a:rPr lang="en-US" sz="2400" dirty="0">
                <a:solidFill>
                  <a:srgbClr val="508927"/>
                </a:solidFill>
              </a:rPr>
              <a:t> MEG II </a:t>
            </a:r>
            <a:r>
              <a:rPr lang="en-US" sz="2400" dirty="0" err="1">
                <a:solidFill>
                  <a:srgbClr val="508927"/>
                </a:solidFill>
              </a:rPr>
              <a:t>tima</a:t>
            </a:r>
            <a:r>
              <a:rPr lang="en-US" sz="2400" dirty="0">
                <a:solidFill>
                  <a:srgbClr val="508927"/>
                </a:solidFill>
              </a:rPr>
              <a:t> UNDP-a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FMPVŠ, </a:t>
            </a:r>
            <a:r>
              <a:rPr lang="en-US" sz="2400" b="1" dirty="0" err="1">
                <a:solidFill>
                  <a:srgbClr val="508927"/>
                </a:solidFill>
              </a:rPr>
              <a:t>imenovana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Interresorna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radna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grupa</a:t>
            </a:r>
            <a:r>
              <a:rPr lang="en-US" sz="2400" b="1" dirty="0">
                <a:solidFill>
                  <a:srgbClr val="508927"/>
                </a:solidFill>
              </a:rPr>
              <a:t> (IRG) za </a:t>
            </a:r>
            <a:r>
              <a:rPr lang="en-US" sz="2400" b="1" dirty="0" err="1">
                <a:solidFill>
                  <a:srgbClr val="508927"/>
                </a:solidFill>
              </a:rPr>
              <a:t>izradu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Zakona</a:t>
            </a:r>
            <a:r>
              <a:rPr lang="en-US" sz="2400" b="1" dirty="0">
                <a:solidFill>
                  <a:srgbClr val="508927"/>
                </a:solidFill>
              </a:rPr>
              <a:t> o </a:t>
            </a:r>
            <a:r>
              <a:rPr lang="en-US" sz="2400" b="1" dirty="0" err="1">
                <a:solidFill>
                  <a:srgbClr val="508927"/>
                </a:solidFill>
              </a:rPr>
              <a:t>vodnim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uslugama</a:t>
            </a:r>
            <a:r>
              <a:rPr lang="en-US" sz="2400" b="1" dirty="0">
                <a:solidFill>
                  <a:srgbClr val="508927"/>
                </a:solidFill>
              </a:rPr>
              <a:t> u FBiH</a:t>
            </a:r>
            <a:r>
              <a:rPr lang="en-US" sz="24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400" dirty="0">
                <a:solidFill>
                  <a:srgbClr val="508927"/>
                </a:solidFill>
              </a:rPr>
              <a:t>Uz </a:t>
            </a:r>
            <a:r>
              <a:rPr lang="en-US" sz="2400" dirty="0" err="1">
                <a:solidFill>
                  <a:srgbClr val="508927"/>
                </a:solidFill>
              </a:rPr>
              <a:t>podršku</a:t>
            </a:r>
            <a:r>
              <a:rPr lang="en-US" sz="2400" dirty="0">
                <a:solidFill>
                  <a:srgbClr val="508927"/>
                </a:solidFill>
              </a:rPr>
              <a:t> MEG II </a:t>
            </a:r>
            <a:r>
              <a:rPr lang="en-US" sz="2400" dirty="0" err="1">
                <a:solidFill>
                  <a:srgbClr val="508927"/>
                </a:solidFill>
              </a:rPr>
              <a:t>tima</a:t>
            </a:r>
            <a:r>
              <a:rPr lang="en-US" sz="2400" dirty="0">
                <a:solidFill>
                  <a:srgbClr val="508927"/>
                </a:solidFill>
              </a:rPr>
              <a:t> UNDP-a </a:t>
            </a:r>
            <a:r>
              <a:rPr lang="en-US" sz="2400" b="1" dirty="0" err="1">
                <a:solidFill>
                  <a:srgbClr val="508927"/>
                </a:solidFill>
              </a:rPr>
              <a:t>imenovan</a:t>
            </a:r>
            <a:r>
              <a:rPr lang="en-US" sz="2400" b="1" dirty="0">
                <a:solidFill>
                  <a:srgbClr val="508927"/>
                </a:solidFill>
              </a:rPr>
              <a:t> je </a:t>
            </a:r>
            <a:r>
              <a:rPr lang="en-US" sz="2400" b="1" dirty="0" err="1">
                <a:solidFill>
                  <a:srgbClr val="508927"/>
                </a:solidFill>
              </a:rPr>
              <a:t>Stručni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tim</a:t>
            </a:r>
            <a:r>
              <a:rPr lang="en-US" sz="2400" b="1" dirty="0">
                <a:solidFill>
                  <a:srgbClr val="508927"/>
                </a:solidFill>
              </a:rPr>
              <a:t> UPKP u FBiH </a:t>
            </a:r>
            <a:r>
              <a:rPr lang="en-US" sz="2400" b="1" dirty="0" err="1">
                <a:solidFill>
                  <a:srgbClr val="508927"/>
                </a:solidFill>
              </a:rPr>
              <a:t>sa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zadatkom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izrade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prijedloga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zakonskog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rješenja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uknjižbe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objekata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komunalne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infrastrukture</a:t>
            </a:r>
            <a:r>
              <a:rPr lang="en-US" sz="2400" b="1" dirty="0">
                <a:solidFill>
                  <a:srgbClr val="508927"/>
                </a:solidFill>
              </a:rPr>
              <a:t> u </a:t>
            </a:r>
            <a:r>
              <a:rPr lang="en-US" sz="2400" b="1" dirty="0" err="1">
                <a:solidFill>
                  <a:srgbClr val="508927"/>
                </a:solidFill>
              </a:rPr>
              <a:t>poslovne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knjige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preduzeća</a:t>
            </a:r>
            <a:r>
              <a:rPr lang="en-US" sz="2400" dirty="0">
                <a:solidFill>
                  <a:srgbClr val="508927"/>
                </a:solidFill>
              </a:rPr>
              <a:t>.</a:t>
            </a:r>
          </a:p>
          <a:p>
            <a:pPr algn="just"/>
            <a:r>
              <a:rPr lang="en-US" sz="2400" dirty="0" err="1">
                <a:solidFill>
                  <a:srgbClr val="508927"/>
                </a:solidFill>
              </a:rPr>
              <a:t>Održano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nekoliko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radionica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pl-PL" sz="2400" b="1" dirty="0">
                <a:solidFill>
                  <a:srgbClr val="508927"/>
                </a:solidFill>
              </a:rPr>
              <a:t>strateško</a:t>
            </a:r>
            <a:r>
              <a:rPr lang="en-US" sz="2400" b="1" dirty="0">
                <a:solidFill>
                  <a:srgbClr val="508927"/>
                </a:solidFill>
              </a:rPr>
              <a:t>g</a:t>
            </a:r>
            <a:r>
              <a:rPr lang="pl-PL" sz="2400" b="1" dirty="0">
                <a:solidFill>
                  <a:srgbClr val="508927"/>
                </a:solidFill>
              </a:rPr>
              <a:t> planiranj</a:t>
            </a:r>
            <a:r>
              <a:rPr lang="en-US" sz="2400" b="1" dirty="0">
                <a:solidFill>
                  <a:srgbClr val="508927"/>
                </a:solidFill>
              </a:rPr>
              <a:t>a</a:t>
            </a:r>
            <a:r>
              <a:rPr lang="pl-PL" sz="2400" b="1" dirty="0">
                <a:solidFill>
                  <a:srgbClr val="508927"/>
                </a:solidFill>
              </a:rPr>
              <a:t> UPKP u FBiH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dirty="0" err="1">
                <a:solidFill>
                  <a:srgbClr val="508927"/>
                </a:solidFill>
              </a:rPr>
              <a:t>i</a:t>
            </a:r>
            <a:r>
              <a:rPr lang="en-US" sz="2400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usvojen</a:t>
            </a:r>
            <a:r>
              <a:rPr lang="en-US" sz="2400" b="1" dirty="0">
                <a:solidFill>
                  <a:srgbClr val="508927"/>
                </a:solidFill>
              </a:rPr>
              <a:t> </a:t>
            </a:r>
            <a:r>
              <a:rPr lang="en-US" sz="2400" b="1" dirty="0" err="1">
                <a:solidFill>
                  <a:srgbClr val="508927"/>
                </a:solidFill>
              </a:rPr>
              <a:t>Strateški</a:t>
            </a:r>
            <a:r>
              <a:rPr lang="en-US" sz="2400" b="1" dirty="0">
                <a:solidFill>
                  <a:srgbClr val="508927"/>
                </a:solidFill>
              </a:rPr>
              <a:t> plan UPKP u FBiH za period 2023-2025</a:t>
            </a:r>
            <a:r>
              <a:rPr lang="en-US" sz="2400" dirty="0">
                <a:solidFill>
                  <a:srgbClr val="508927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967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E04B51-1D33-4F14-BBD7-79D7D27E2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24F515-356D-4532-BE08-F6D7771916F0}">
  <ds:schemaRefs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EF1282-A6E9-4912-8AB9-8ED69BF709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1932</TotalTime>
  <Words>1317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Facet</vt:lpstr>
      <vt:lpstr>Izvještaj o radu za period 2021 – 2024</vt:lpstr>
      <vt:lpstr>UPKP u FBiH je u periodu od januara/siječnja 2021. do decembra/prosinca 2024. godine održalo:</vt:lpstr>
      <vt:lpstr>PowerPoint Presentation</vt:lpstr>
      <vt:lpstr>2021. godina</vt:lpstr>
      <vt:lpstr>PowerPoint Presentation</vt:lpstr>
      <vt:lpstr>2022. godina</vt:lpstr>
      <vt:lpstr>PowerPoint Presentation</vt:lpstr>
      <vt:lpstr>2023. godina</vt:lpstr>
      <vt:lpstr>PowerPoint Presentation</vt:lpstr>
      <vt:lpstr>2024. godina</vt:lpstr>
      <vt:lpstr>PowerPoint Presentation</vt:lpstr>
      <vt:lpstr>PowerPoint Presentation</vt:lpstr>
      <vt:lpstr>Hvala na pažnji!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Izvještaj o radu za mandatni period 2016 - 2020 predsjednika Selima Babića</dc:title>
  <dc:creator>Dženeta Šakić</dc:creator>
  <cp:lastModifiedBy>Dženeta Šakić</cp:lastModifiedBy>
  <cp:revision>25</cp:revision>
  <cp:lastPrinted>2024-12-05T11:25:25Z</cp:lastPrinted>
  <dcterms:created xsi:type="dcterms:W3CDTF">2020-09-14T08:07:10Z</dcterms:created>
  <dcterms:modified xsi:type="dcterms:W3CDTF">2024-12-11T15:13:36Z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